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</p:sldMasterIdLst>
  <p:notesMasterIdLst>
    <p:notesMasterId r:id="rId16"/>
  </p:notesMasterIdLst>
  <p:sldIdLst>
    <p:sldId id="257" r:id="rId2"/>
    <p:sldId id="563" r:id="rId3"/>
    <p:sldId id="578" r:id="rId4"/>
    <p:sldId id="579" r:id="rId5"/>
    <p:sldId id="580" r:id="rId6"/>
    <p:sldId id="581" r:id="rId7"/>
    <p:sldId id="582" r:id="rId8"/>
    <p:sldId id="583" r:id="rId9"/>
    <p:sldId id="584" r:id="rId10"/>
    <p:sldId id="585" r:id="rId11"/>
    <p:sldId id="588" r:id="rId12"/>
    <p:sldId id="586" r:id="rId13"/>
    <p:sldId id="587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83251" autoAdjust="0"/>
  </p:normalViewPr>
  <p:slideViewPr>
    <p:cSldViewPr>
      <p:cViewPr varScale="1">
        <p:scale>
          <a:sx n="71" d="100"/>
          <a:sy n="71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01241D-D11C-4052-AA6E-8E8DD33009D6}" type="datetimeFigureOut">
              <a:rPr lang="ru-RU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35AD7B-6001-4BE0-AAAD-6A0643E1E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5A381D-09F3-4DE1-8B38-74036372446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A3DFE-4603-4941-A886-A59ACA64A33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56EC-6F83-4872-B620-CE939448DA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57889F-3F9D-4E5A-980A-D7AE0E3F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CCEA99-F34C-48CA-B94C-4C4A2FBB5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480983-995D-4F01-AEA6-B8B1E0E8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FA5D8-118F-45BC-A033-20EBEFA27276}" type="datetime1">
              <a:rPr lang="ru-RU" smtClean="0"/>
              <a:pPr>
                <a:defRPr/>
              </a:pPr>
              <a:t>19.01.2021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2A69BD-4DF2-4AC4-B355-2B20A8D3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Ф.И.О.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87C647-1C5E-4BD2-8720-3017C9B5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F258D-86AB-4B99-BB39-55AC626B4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757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82C7D1-9D02-4AAA-9142-9F74FFF6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57F40F-BD44-433E-BA5C-BEEA024A9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8996D8-84C4-405B-9FDE-95BB9579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88F7D-2E49-4B36-97C0-A9B254B1D503}" type="datetime1">
              <a:rPr lang="ru-RU" smtClean="0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C0A8AD-6866-4D42-9F7B-5E1F09F4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Ф.И.О.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FDBE98-8CBF-4980-8EEC-61BF7D38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BACB9-57E9-4F15-8714-7B3E2AFE39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6088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5153C5-D739-44EB-BABA-40DC33099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9653B8-B1AA-49C0-99F0-7039068F3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C9C5DD-91C8-4239-92E7-8ABC3DAC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E357-9EAD-463E-AEF2-31363BD65677}" type="datetime1">
              <a:rPr lang="ru-RU" smtClean="0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4DDFAC-3AA3-4780-AC84-759B03A0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Ф.И.О.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6C6FA7-7BF1-41FC-810A-F0C40729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815A2-4D15-438B-9254-911A20EA3F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971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034DDA-6C8F-4F05-AFCC-85093BB0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840874-EBD2-49CB-9E35-0FB082921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1D4EB8-BCD7-4CB9-8007-8AACDBB4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54FEF-5DDD-45BD-94FF-750AB0CEEA97}" type="datetime1">
              <a:rPr lang="ru-RU" smtClean="0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3F7778-D8A5-43F2-BBA6-256108A8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Ф.И.О.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6E8FF7-B43F-4D39-80EC-8C3F0853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E4179-8F66-4DE9-B00C-00CF1F922C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7497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2E82EB-A6FD-4BDE-BAB0-ED4BF4A3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E3FA6A-18B2-4B28-AA95-CCC9E09C2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678CE3-23F6-415A-9004-5ED4838B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D3903-DBEE-45A5-8B66-AFF31FB5925E}" type="datetime1">
              <a:rPr lang="ru-RU" smtClean="0"/>
              <a:pPr>
                <a:defRPr/>
              </a:pPr>
              <a:t>19.01.2021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F6D739-D519-46A5-85A7-65DA3470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Ф.И.О.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CFD9B1-17C8-4C86-A941-A5063759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DBB03-6C38-4E87-968D-A5EED092F8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202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6484F2-4B33-41B9-96DD-CECC9F3E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E87B1A-3837-4DA1-B003-D83F832BD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EB3F6C-3E40-4621-9FB5-52E6DF418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6F7C16-C0B7-4EDE-BB66-E507EDF4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52045-48D0-4ACC-9F0B-83A280462F94}" type="datetime1">
              <a:rPr lang="ru-RU" smtClean="0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F232D4-B04C-422B-9C40-4AE7398A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Ф.И.О.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D318D1-223C-46A3-B2F5-DCE82AD9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9EEBB-569F-40A2-9252-262C81F5E0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4201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6FA5A9-603A-4D9D-8DCF-1934402D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0EE189-785F-4C78-A7B8-39369D449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848F09-2E9A-4983-B939-CC7B5C0F5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E61D143-B1D3-44DF-A347-50EFB6EC8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61867F-79BC-4973-99DE-E4159EF09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8C4F80-5C33-4F49-92F9-DCAD9FA3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9550F-E631-4399-BFCC-A2A4A5794E16}" type="datetime1">
              <a:rPr lang="ru-RU" smtClean="0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EC4863-8822-4C4B-BC18-01D9935E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Ф.И.О.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675265E-D124-4ED4-8BDA-B8A5D45A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E6E94-CD10-4D30-BA7B-B9F36F6A10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508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790AA-CF85-4449-BC52-442D5FB4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814A7F5-0E63-41FD-B7C3-B0AF1171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CC2A6-447D-45AD-8B34-C49071ECFF89}" type="datetime1">
              <a:rPr lang="ru-RU" smtClean="0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48A2E6-59C1-483C-89CD-8E8F9FF1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Ф.И.О.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ED38BEF-F204-47BB-A625-212C23AB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13D79-2312-47D1-8398-D53687058C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6835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6B6368C-E5E7-486D-A043-FE13F11D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BDFEE-BEFC-4D71-9669-8EBF4D720907}" type="datetime1">
              <a:rPr lang="ru-RU" smtClean="0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045FC59-46E3-4142-ABDC-8140A200E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Ф.И.О.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1B9BE9-62BE-4F55-A87A-08F6F800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5DD57-C1B8-4581-A0B2-E174795EE4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7715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9607E-4C95-462B-A702-539C1AED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9E512B-272F-49FF-94E5-35773C17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D038EF-BAB7-4015-9472-8E5BA4478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4D4303-D64E-4887-9C97-41C8C7BD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C0232-890F-4855-958E-244BBD32B647}" type="datetime1">
              <a:rPr lang="ru-RU" smtClean="0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FB9E12-DB14-4BC5-9F12-B656E19C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Ф.И.О.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E7F72C-DEC1-43AC-B0EF-24E7697D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3C1C0-8E27-47C9-B83F-66932421FF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719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D3AB53-D56A-452A-BA3C-590E2C8F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E6EF1E1-6510-4FA6-AD3A-A096B62DB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1E54C4-E29E-413A-94EC-01A646629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ECED10-D30A-445A-BE59-27932082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43FFF-9256-479E-85BB-62775946D0E6}" type="datetime1">
              <a:rPr lang="ru-RU" smtClean="0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121C25-2F11-4F0B-9865-8F768F7B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Ф.И.О.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4A2D34-F099-4672-93A2-AF95A12D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A97F9-08F3-4C72-A4C9-357C43B4D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0279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8AC07-C373-48EB-9CE1-DAF0ADFB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49EC7-655A-40C2-9C04-4F95B491C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96DF45-5C3F-4338-AC3E-89C31113F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28704D-2C1A-40BD-BBBB-F29AB9B0B2D2}" type="datetime1">
              <a:rPr lang="ru-RU" smtClean="0"/>
              <a:pPr>
                <a:defRPr/>
              </a:pPr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E14D2D-EC86-4704-917B-156CEC150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Ф.И.О.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5311E8-B41A-4217-A68D-23968B9CB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E6F519-EC56-4BAA-A94E-C031719F29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</p:sldLayoutIdLst>
  <p:transition spd="med"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4932040" y="5272087"/>
            <a:ext cx="4193363" cy="1585913"/>
          </a:xfrm>
          <a:prstGeom prst="rect">
            <a:avLst/>
          </a:prstGeom>
        </p:spPr>
        <p:txBody>
          <a:bodyPr lIns="121899" tIns="60949" rIns="121899" bIns="60949" anchor="b"/>
          <a:lstStyle/>
          <a:p>
            <a:pPr defTabSz="1218987" fontAlgn="auto">
              <a:spcAft>
                <a:spcPts val="0"/>
              </a:spcAft>
              <a:defRPr/>
            </a:pPr>
            <a:endParaRPr lang="ru-RU" b="1" dirty="0">
              <a:solidFill>
                <a:schemeClr val="accent4">
                  <a:lumMod val="50000"/>
                </a:schemeClr>
              </a:solidFill>
              <a:latin typeface="Corbel" panose="020B0503020204020204" pitchFamily="34" charset="0"/>
              <a:ea typeface="+mj-ea"/>
              <a:cs typeface="+mj-cs"/>
            </a:endParaRPr>
          </a:p>
          <a:p>
            <a:pPr defTabSz="1218987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Выполнил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+mj-cs"/>
              </a:rPr>
              <a:t>: </a:t>
            </a:r>
          </a:p>
          <a:p>
            <a:pPr defTabSz="1218987" fontAlgn="auto">
              <a:spcAft>
                <a:spcPts val="0"/>
              </a:spcAft>
              <a:defRPr/>
            </a:pPr>
            <a:endParaRPr lang="ru-RU" b="1" dirty="0">
              <a:solidFill>
                <a:schemeClr val="accent4">
                  <a:lumMod val="50000"/>
                </a:schemeClr>
              </a:solidFill>
              <a:latin typeface="Corbel" pitchFamily="34" charset="0"/>
              <a:ea typeface="+mj-ea"/>
              <a:cs typeface="+mj-cs"/>
            </a:endParaRPr>
          </a:p>
          <a:p>
            <a:pPr defTabSz="1218987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ea typeface="+mj-ea"/>
                <a:cs typeface="+mj-cs"/>
              </a:rPr>
              <a:t>Научный руководитель:</a:t>
            </a:r>
          </a:p>
          <a:p>
            <a:pPr defTabSz="1218987" fontAlgn="auto">
              <a:spcAft>
                <a:spcPts val="0"/>
              </a:spcAft>
              <a:defRPr/>
            </a:pPr>
            <a:endParaRPr lang="ru-RU" b="1" dirty="0">
              <a:solidFill>
                <a:schemeClr val="accent4">
                  <a:lumMod val="50000"/>
                </a:schemeClr>
              </a:solidFill>
              <a:latin typeface="Corbel" pitchFamily="34" charset="0"/>
              <a:ea typeface="+mj-ea"/>
              <a:cs typeface="+mj-cs"/>
            </a:endParaRPr>
          </a:p>
          <a:p>
            <a:pPr defTabSz="1218987" fontAlgn="auto">
              <a:spcAft>
                <a:spcPts val="0"/>
              </a:spcAft>
              <a:defRPr/>
            </a:pPr>
            <a:endParaRPr lang="ru-RU" b="1" dirty="0">
              <a:solidFill>
                <a:schemeClr val="accent4">
                  <a:lumMod val="50000"/>
                </a:schemeClr>
              </a:solidFill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40335" y="2708920"/>
            <a:ext cx="8064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ВЫПУСКНАЯ КВАЛИФИКАЦИОННАЯ РАБОТА</a:t>
            </a:r>
            <a:endParaRPr lang="ru-RU" altLang="ru-RU" sz="1000" dirty="0">
              <a:solidFill>
                <a:schemeClr val="accent4">
                  <a:lumMod val="50000"/>
                </a:schemeClr>
              </a:solidFill>
              <a:latin typeface="Corbel" panose="020B0503020204020204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на тему: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«Радиолокационный параметрический метод обнаружения подповерхностных объектов, типа мин»</a:t>
            </a:r>
            <a:endParaRPr lang="ru-RU" altLang="ru-RU" sz="2400" dirty="0">
              <a:solidFill>
                <a:schemeClr val="tx2">
                  <a:lumMod val="50000"/>
                </a:schemeClr>
              </a:solidFill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712609-8A5E-4612-BA77-7BCADEFD1DAB}"/>
              </a:ext>
            </a:extLst>
          </p:cNvPr>
          <p:cNvSpPr txBox="1">
            <a:spLocks/>
          </p:cNvSpPr>
          <p:nvPr/>
        </p:nvSpPr>
        <p:spPr bwMode="auto">
          <a:xfrm>
            <a:off x="539750" y="131937"/>
            <a:ext cx="8064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ВУЗ</a:t>
            </a:r>
            <a:endParaRPr lang="ru-RU" altLang="ru-RU" sz="2400" dirty="0">
              <a:solidFill>
                <a:schemeClr val="tx2">
                  <a:lumMod val="50000"/>
                </a:schemeClr>
              </a:solidFill>
              <a:latin typeface="Corbel" panose="020B0503020204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44" y="122901"/>
            <a:ext cx="88344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ru-RU" sz="2800" b="1" dirty="0"/>
              <a:t>Структурная схема экспериментальной установки</a:t>
            </a:r>
            <a:endParaRPr lang="ru-RU" sz="28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" name="Rectangle 40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4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8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82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837" y="56612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 – </a:t>
            </a:r>
            <a:r>
              <a:rPr lang="ru-RU" dirty="0" err="1"/>
              <a:t>доплер</a:t>
            </a:r>
            <a:r>
              <a:rPr lang="ru-RU" dirty="0"/>
              <a:t>-локатор ДЛ10, 2 – параболическая антенна, 3 – осциллограф, 4 – источник питания ДЛ и перестраиваемый полосовой фильтр (ППФ),</a:t>
            </a:r>
          </a:p>
          <a:p>
            <a:pPr algn="ctr"/>
            <a:r>
              <a:rPr lang="ru-RU" dirty="0"/>
              <a:t>5 – акустический излучатель (АИ), 6 – источник питания PSM-2010, 7 – усилитель мощности, 8 – низкочастотный генератор, 9 – осциллограф, L – расстояние 9м.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5" y="1772816"/>
            <a:ext cx="66560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4302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44" y="122901"/>
            <a:ext cx="88344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ru-RU" sz="2800" b="1" dirty="0"/>
              <a:t>Возможный вариант робототехнического комплекса</a:t>
            </a:r>
            <a:endParaRPr lang="ru-RU" sz="28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" name="Rectangle 40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4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8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82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837" y="56612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1- базовая машина, 2- сейсмический вибратор; 3- операторы БР; 4- пульт управления БР; 5- БР; 6- радиоканал управления БР; 7- проводная линия управления БР; 8- совмещенный сенсорный модуль; 9- антенна бортовой РЛС; 10- сейсмическая волна; 11- объект поиска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340768"/>
            <a:ext cx="8308603" cy="404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24828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44" y="122901"/>
            <a:ext cx="88344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ru-RU" sz="2800" b="1" dirty="0"/>
              <a:t>Конструкция блока-робота</a:t>
            </a:r>
            <a:endParaRPr lang="ru-RU" sz="28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" name="Rectangle 40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4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8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82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87901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1- корпус БР, 2- антенна управляющего радиоканала, 3- рама, 4- антенны параметрического и радиоволнового сенсора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056784" cy="324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195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44" y="122901"/>
            <a:ext cx="88344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ru-RU" sz="2800" b="1" dirty="0"/>
              <a:t>Схема поискового фотопараметрического элемента</a:t>
            </a:r>
            <a:endParaRPr lang="ru-RU" sz="28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" name="Rectangle 40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4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8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82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87901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1- Поверхность грунта, 2- </a:t>
            </a:r>
            <a:r>
              <a:rPr lang="ru-RU" dirty="0" err="1"/>
              <a:t>сейсмоисточник</a:t>
            </a:r>
            <a:r>
              <a:rPr lang="ru-RU" dirty="0"/>
              <a:t>, 3- сейсмическая волна, 4- объект</a:t>
            </a:r>
          </a:p>
          <a:p>
            <a:pPr algn="ctr"/>
            <a:r>
              <a:rPr lang="ru-RU"/>
              <a:t>поиска, 5- ИК источник, 6- ИК приемник, 7- микроконтроллер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2" y="1340768"/>
            <a:ext cx="7243658" cy="336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41948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2349624"/>
            <a:ext cx="8424936" cy="1295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400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C45AB-BE06-4B5F-9CAA-9969F75AC9A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-1260475" y="16287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2117563-10EA-4C02-9A77-76C13030850E}" type="slidenum">
              <a:rPr lang="ru-RU" altLang="ru-RU" sz="1200" smtClean="0">
                <a:latin typeface="Corbe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latin typeface="Corbel" pitchFamily="34" charset="0"/>
            </a:endParaRPr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1513" y="116632"/>
            <a:ext cx="866096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ru-RU" sz="2800" b="1" dirty="0"/>
              <a:t>Цель и 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513" y="1071027"/>
            <a:ext cx="8660966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  <a:t>Цель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100" dirty="0">
                <a:effectLst/>
                <a:latin typeface="+mn-lt"/>
                <a:ea typeface="Times New Roman"/>
              </a:rPr>
              <a:t>– </a:t>
            </a:r>
            <a:r>
              <a:rPr lang="ru-RU" sz="2100" dirty="0"/>
              <a:t>теоретическое и экспериментальное обоснование параметрического радиолокационного метода и возможная реализация поискового комплекса.</a:t>
            </a:r>
            <a:endParaRPr lang="ru-RU" sz="2100" dirty="0">
              <a:effectLst/>
              <a:latin typeface="+mn-lt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512" y="2564904"/>
            <a:ext cx="8680975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  <a:t>Задачи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Times New Roman"/>
              </a:rPr>
              <a:t>:</a:t>
            </a:r>
          </a:p>
          <a:p>
            <a:pPr marL="514350" lvl="0" indent="-540000" algn="just">
              <a:spcAft>
                <a:spcPts val="0"/>
              </a:spcAft>
              <a:buFont typeface="+mj-lt"/>
              <a:buAutoNum type="arabicPeriod"/>
            </a:pPr>
            <a:r>
              <a:rPr lang="ru-RU" sz="2100" dirty="0" smtClean="0">
                <a:ea typeface="Times New Roman"/>
              </a:rPr>
              <a:t>Разработка </a:t>
            </a:r>
            <a:r>
              <a:rPr lang="ru-RU" sz="2100" dirty="0">
                <a:ea typeface="Times New Roman"/>
              </a:rPr>
              <a:t>физических основ поиска искусственных объектов на основе параметрического метода радиолокации с применением в качестве модулирующего сигнала поверхностных сейсмических волн Релея;</a:t>
            </a:r>
          </a:p>
          <a:p>
            <a:pPr marL="514350" lvl="0" indent="-540000" algn="just">
              <a:spcAft>
                <a:spcPts val="0"/>
              </a:spcAft>
              <a:buFont typeface="+mj-lt"/>
              <a:buAutoNum type="arabicPeriod"/>
            </a:pPr>
            <a:r>
              <a:rPr lang="ru-RU" sz="2100" dirty="0" smtClean="0">
                <a:ea typeface="Times New Roman"/>
              </a:rPr>
              <a:t>Оценка </a:t>
            </a:r>
            <a:r>
              <a:rPr lang="ru-RU" sz="2100" dirty="0">
                <a:ea typeface="Times New Roman"/>
              </a:rPr>
              <a:t>энергетических параметров поисковых установок;</a:t>
            </a:r>
          </a:p>
          <a:p>
            <a:pPr marL="514350" lvl="0" indent="-540000" algn="just">
              <a:spcAft>
                <a:spcPts val="0"/>
              </a:spcAft>
              <a:buFont typeface="+mj-lt"/>
              <a:buAutoNum type="arabicPeriod"/>
            </a:pPr>
            <a:r>
              <a:rPr lang="ru-RU" sz="2100" dirty="0" smtClean="0">
                <a:ea typeface="Times New Roman"/>
              </a:rPr>
              <a:t>Разработка </a:t>
            </a:r>
            <a:r>
              <a:rPr lang="ru-RU" sz="2100" dirty="0">
                <a:ea typeface="Times New Roman"/>
              </a:rPr>
              <a:t>структуры аппаратных средств. Разработать структурную схему реализации параметрического радиолокационного метода.</a:t>
            </a:r>
            <a:endParaRPr lang="ru-RU" sz="21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4528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44" y="122901"/>
            <a:ext cx="8834437" cy="138499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ru-RU" sz="2800" b="1" dirty="0"/>
              <a:t>Схематическое изображение траекторий движения частиц грунта по эллиптическим орбитам на разных глубинах при прохождении в среде волны </a:t>
            </a:r>
            <a:endParaRPr lang="ru-RU" sz="28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" name="Rectangle 40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4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8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82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9" y="1618607"/>
            <a:ext cx="2952328" cy="380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8052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1- графики изменения амплитуды смещения </a:t>
            </a:r>
            <a:r>
              <a:rPr lang="ru-RU" dirty="0" smtClean="0"/>
              <a:t>частиц; 2 </a:t>
            </a:r>
            <a:r>
              <a:rPr lang="ru-RU" dirty="0"/>
              <a:t>– направление распространения волны Релея; 3 – вектор смещения частиц</a:t>
            </a:r>
          </a:p>
        </p:txBody>
      </p:sp>
    </p:spTree>
    <p:extLst>
      <p:ext uri="{BB962C8B-B14F-4D97-AF65-F5344CB8AC3E}">
        <p14:creationId xmlns:p14="http://schemas.microsoft.com/office/powerpoint/2010/main" val="213615793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44" y="122901"/>
            <a:ext cx="8834437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ru-RU" sz="2800" b="1" dirty="0"/>
              <a:t>Зависимости средней по времени плотности энергии в </a:t>
            </a:r>
            <a:r>
              <a:rPr lang="ru-RU" sz="2800" b="1" dirty="0" err="1"/>
              <a:t>релеевской</a:t>
            </a:r>
            <a:r>
              <a:rPr lang="ru-RU" sz="2800" b="1" dirty="0"/>
              <a:t> волне от относительной глубины</a:t>
            </a:r>
            <a:endParaRPr lang="ru-RU" sz="28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" name="Rectangle 40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4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8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82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22451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1–σ=0; 2 – 0,1; 3 – 0,2; 4 – 0,3; 5 – 0,4; 6 – 0,5</a:t>
            </a:r>
            <a:endParaRPr lang="ru-RU" dirty="0"/>
          </a:p>
        </p:txBody>
      </p:sp>
      <p:pic>
        <p:nvPicPr>
          <p:cNvPr id="12" name="image13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1914137"/>
            <a:ext cx="5112568" cy="40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082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44" y="122901"/>
            <a:ext cx="8834437" cy="138499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ru-RU" sz="2800" b="1" dirty="0"/>
              <a:t>Способ реализации радиолокационного параметрического способа обнаружения подповерхностных </a:t>
            </a:r>
            <a:r>
              <a:rPr lang="ru-RU" sz="2800" b="1" dirty="0" smtClean="0"/>
              <a:t>объектов</a:t>
            </a:r>
            <a:endParaRPr lang="ru-RU" sz="28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" name="Rectangle 40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4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8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82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41439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62143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44" y="122901"/>
            <a:ext cx="88344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ru-RU" sz="2800" b="1" dirty="0" smtClean="0"/>
              <a:t>Геометрия </a:t>
            </a:r>
            <a:r>
              <a:rPr lang="ru-RU" sz="2800" b="1" dirty="0"/>
              <a:t>расположения радиолокатора в точке Q_1 </a:t>
            </a:r>
            <a:endParaRPr lang="ru-RU" sz="28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" name="Rectangle 40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4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8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82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7030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0426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44" y="122901"/>
            <a:ext cx="88344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ru-RU" sz="2800" b="1" dirty="0"/>
              <a:t>Экспериментальный стенд</a:t>
            </a:r>
            <a:endParaRPr lang="ru-RU" sz="28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" name="Rectangle 40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4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8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82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5"/>
            <a:ext cx="8280920" cy="518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8313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44" y="122901"/>
            <a:ext cx="88344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ru-RU" sz="2800" b="1" dirty="0"/>
              <a:t>Схема эксперимента с использованием радара</a:t>
            </a:r>
            <a:endParaRPr lang="ru-RU" sz="28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" name="Rectangle 40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4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8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82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0212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 – объект поиска, 2 – радар, 3 – направление удара по грунту, 4 – анализатор спектра, 5 – грунт, 6 – стойка подвеса радара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420888"/>
            <a:ext cx="1021890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48484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58738" y="-963613"/>
            <a:ext cx="4572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44" y="122901"/>
            <a:ext cx="8834437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ru-RU" sz="2800" b="1" dirty="0"/>
              <a:t>Результаты обработки экспериментальных спектров по алгоритму</a:t>
            </a:r>
            <a:endParaRPr lang="ru-RU" sz="2800" b="1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" name="Rectangle 40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4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4" name="Rectangle 81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5" name="Rectangle 82"/>
          <p:cNvSpPr>
            <a:spLocks noChangeArrowheads="1"/>
          </p:cNvSpPr>
          <p:nvPr/>
        </p:nvSpPr>
        <p:spPr bwMode="auto">
          <a:xfrm>
            <a:off x="-28575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10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837" y="56612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■ - </a:t>
            </a:r>
            <a:r>
              <a:rPr lang="ru-RU" dirty="0"/>
              <a:t>∆𝑓𝑜𝑘 - соответствует однородной поверхности Земли;</a:t>
            </a:r>
          </a:p>
          <a:p>
            <a:r>
              <a:rPr lang="ru-RU" dirty="0"/>
              <a:t>* - ∆</a:t>
            </a:r>
            <a:r>
              <a:rPr lang="ru-RU" dirty="0" err="1"/>
              <a:t>fok</a:t>
            </a:r>
            <a:r>
              <a:rPr lang="ru-RU" dirty="0"/>
              <a:t> – объект исследования на поверхности земли;</a:t>
            </a:r>
          </a:p>
          <a:p>
            <a:r>
              <a:rPr lang="ru-RU" dirty="0" smtClean="0"/>
              <a:t>•- </a:t>
            </a:r>
            <a:r>
              <a:rPr lang="ru-RU" dirty="0"/>
              <a:t>∆</a:t>
            </a:r>
            <a:r>
              <a:rPr lang="ru-RU" dirty="0" err="1"/>
              <a:t>fok</a:t>
            </a:r>
            <a:r>
              <a:rPr lang="ru-RU" dirty="0"/>
              <a:t> - объект присыпан землей;</a:t>
            </a:r>
          </a:p>
          <a:p>
            <a:r>
              <a:rPr lang="ru-RU" dirty="0" smtClean="0"/>
              <a:t>- </a:t>
            </a:r>
            <a:r>
              <a:rPr lang="ru-RU" dirty="0"/>
              <a:t>области объектов поиска.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5643"/>
            <a:ext cx="223837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540278"/>
            <a:ext cx="919695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19959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9339</TotalTime>
  <Words>461</Words>
  <Application>Microsoft Office PowerPoint</Application>
  <PresentationFormat>Экран (4:3)</PresentationFormat>
  <Paragraphs>111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Ксюха</dc:creator>
  <cp:lastModifiedBy>lenovo</cp:lastModifiedBy>
  <cp:revision>1707</cp:revision>
  <dcterms:created xsi:type="dcterms:W3CDTF">2013-12-07T02:55:53Z</dcterms:created>
  <dcterms:modified xsi:type="dcterms:W3CDTF">2021-01-19T07:13:05Z</dcterms:modified>
</cp:coreProperties>
</file>