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76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049A98-D679-4AE4-B441-29506CBCE42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EEA1F8-6321-4270-9406-F394C08548F6}">
      <dgm:prSet phldrT="[Текст]" custT="1"/>
      <dgm:spPr/>
      <dgm:t>
        <a:bodyPr/>
        <a:lstStyle/>
        <a:p>
          <a:r>
            <a:rPr lang="ru-RU" sz="1600" dirty="0" smtClean="0"/>
            <a:t>выявление и оптимальное использование профессиональных возможностей аттестованных работников;</a:t>
          </a:r>
          <a:endParaRPr lang="ru-RU" sz="1600" dirty="0"/>
        </a:p>
      </dgm:t>
    </dgm:pt>
    <dgm:pt modelId="{AD7C6A0F-C4ED-445D-9362-9CFB593DE39C}" type="parTrans" cxnId="{E48328B7-6B03-4C0D-9924-88E7818DE038}">
      <dgm:prSet/>
      <dgm:spPr/>
      <dgm:t>
        <a:bodyPr/>
        <a:lstStyle/>
        <a:p>
          <a:endParaRPr lang="ru-RU" sz="1600"/>
        </a:p>
      </dgm:t>
    </dgm:pt>
    <dgm:pt modelId="{603D13C6-F94C-48F8-885F-340799E33ECC}" type="sibTrans" cxnId="{E48328B7-6B03-4C0D-9924-88E7818DE038}">
      <dgm:prSet/>
      <dgm:spPr/>
      <dgm:t>
        <a:bodyPr/>
        <a:lstStyle/>
        <a:p>
          <a:endParaRPr lang="ru-RU" sz="1600"/>
        </a:p>
      </dgm:t>
    </dgm:pt>
    <dgm:pt modelId="{40D9F554-F2BE-441B-81D4-0AF9A86CFD08}">
      <dgm:prSet custT="1"/>
      <dgm:spPr/>
      <dgm:t>
        <a:bodyPr/>
        <a:lstStyle/>
        <a:p>
          <a:r>
            <a:rPr lang="ru-RU" sz="1600" dirty="0" smtClean="0"/>
            <a:t>выявление резервов повышения эффективности работы аттестуемых работников;</a:t>
          </a:r>
          <a:endParaRPr lang="ru-RU" sz="1600" dirty="0"/>
        </a:p>
      </dgm:t>
    </dgm:pt>
    <dgm:pt modelId="{25180EE8-9A48-4A49-A477-1A5709C9ADF0}" type="parTrans" cxnId="{BF1212D3-88B5-4A63-A44C-C58869DE63F1}">
      <dgm:prSet/>
      <dgm:spPr/>
      <dgm:t>
        <a:bodyPr/>
        <a:lstStyle/>
        <a:p>
          <a:endParaRPr lang="ru-RU" sz="1600"/>
        </a:p>
      </dgm:t>
    </dgm:pt>
    <dgm:pt modelId="{7A3DC952-68CF-4C9B-BB07-BCF0801687B4}" type="sibTrans" cxnId="{BF1212D3-88B5-4A63-A44C-C58869DE63F1}">
      <dgm:prSet/>
      <dgm:spPr/>
      <dgm:t>
        <a:bodyPr/>
        <a:lstStyle/>
        <a:p>
          <a:endParaRPr lang="ru-RU" sz="1600"/>
        </a:p>
      </dgm:t>
    </dgm:pt>
    <dgm:pt modelId="{FE7F907F-0CBC-4812-A9C7-43BE0495A2A4}">
      <dgm:prSet custT="1"/>
      <dgm:spPr/>
      <dgm:t>
        <a:bodyPr/>
        <a:lstStyle/>
        <a:p>
          <a:r>
            <a:rPr lang="ru-RU" sz="1600" dirty="0" smtClean="0"/>
            <a:t>выявление необходимости повышения квалификации, профессиональной подготовки или переподготовки кадров;</a:t>
          </a:r>
          <a:endParaRPr lang="ru-RU" sz="1600" dirty="0"/>
        </a:p>
      </dgm:t>
    </dgm:pt>
    <dgm:pt modelId="{FADCA622-CF75-48DB-911A-BA25AEF035D1}" type="parTrans" cxnId="{DBA44152-040D-401F-B701-02602E438F93}">
      <dgm:prSet/>
      <dgm:spPr/>
      <dgm:t>
        <a:bodyPr/>
        <a:lstStyle/>
        <a:p>
          <a:endParaRPr lang="ru-RU" sz="1600"/>
        </a:p>
      </dgm:t>
    </dgm:pt>
    <dgm:pt modelId="{08587BD8-EB59-4F67-B61B-EE734591A042}" type="sibTrans" cxnId="{DBA44152-040D-401F-B701-02602E438F93}">
      <dgm:prSet/>
      <dgm:spPr/>
      <dgm:t>
        <a:bodyPr/>
        <a:lstStyle/>
        <a:p>
          <a:endParaRPr lang="ru-RU" sz="1600"/>
        </a:p>
      </dgm:t>
    </dgm:pt>
    <dgm:pt modelId="{6E71BCB6-D2CE-4C08-AE69-120F8E6B7FBA}">
      <dgm:prSet custT="1"/>
      <dgm:spPr/>
      <dgm:t>
        <a:bodyPr/>
        <a:lstStyle/>
        <a:p>
          <a:r>
            <a:rPr lang="ru-RU" sz="1600" dirty="0" smtClean="0"/>
            <a:t>дифференциация оплаты труда работников в зависимости от квалификации и результатов профессиональной деятельности;</a:t>
          </a:r>
          <a:endParaRPr lang="ru-RU" sz="1600" dirty="0"/>
        </a:p>
      </dgm:t>
    </dgm:pt>
    <dgm:pt modelId="{813BC0EF-A21A-4566-A420-DA562C9E6184}" type="parTrans" cxnId="{7C570373-4305-4AB5-89B0-1664BCAC55A9}">
      <dgm:prSet/>
      <dgm:spPr/>
      <dgm:t>
        <a:bodyPr/>
        <a:lstStyle/>
        <a:p>
          <a:endParaRPr lang="ru-RU" sz="1600"/>
        </a:p>
      </dgm:t>
    </dgm:pt>
    <dgm:pt modelId="{436A008D-73F3-47BC-95F9-831BF27A9A41}" type="sibTrans" cxnId="{7C570373-4305-4AB5-89B0-1664BCAC55A9}">
      <dgm:prSet/>
      <dgm:spPr/>
      <dgm:t>
        <a:bodyPr/>
        <a:lstStyle/>
        <a:p>
          <a:endParaRPr lang="ru-RU" sz="1600"/>
        </a:p>
      </dgm:t>
    </dgm:pt>
    <dgm:pt modelId="{6902776C-3AB8-4B15-9119-F8F8B2454F4D}">
      <dgm:prSet custT="1"/>
      <dgm:spPr/>
      <dgm:t>
        <a:bodyPr/>
        <a:lstStyle/>
        <a:p>
          <a:r>
            <a:rPr lang="ru-RU" sz="1600" dirty="0" smtClean="0"/>
            <a:t>улучшение работы по назначению кандидатов на вышестоящие должности, обеспечение возможности эффективного продвижения кадров;</a:t>
          </a:r>
          <a:endParaRPr lang="ru-RU" sz="1600" dirty="0"/>
        </a:p>
      </dgm:t>
    </dgm:pt>
    <dgm:pt modelId="{25DBBB08-80DD-4307-9319-EC6DFD83844D}" type="parTrans" cxnId="{FE3C6875-000A-4F6A-B4F5-F6D2023793E8}">
      <dgm:prSet/>
      <dgm:spPr/>
      <dgm:t>
        <a:bodyPr/>
        <a:lstStyle/>
        <a:p>
          <a:endParaRPr lang="ru-RU" sz="1600"/>
        </a:p>
      </dgm:t>
    </dgm:pt>
    <dgm:pt modelId="{66512EC0-C1B3-4EE7-8367-CF0551D22351}" type="sibTrans" cxnId="{FE3C6875-000A-4F6A-B4F5-F6D2023793E8}">
      <dgm:prSet/>
      <dgm:spPr/>
      <dgm:t>
        <a:bodyPr/>
        <a:lstStyle/>
        <a:p>
          <a:endParaRPr lang="ru-RU" sz="1600"/>
        </a:p>
      </dgm:t>
    </dgm:pt>
    <dgm:pt modelId="{E3B77B12-BEAA-419E-9C15-8D990F0B8BF7}">
      <dgm:prSet custT="1"/>
      <dgm:spPr/>
      <dgm:t>
        <a:bodyPr/>
        <a:lstStyle/>
        <a:p>
          <a:r>
            <a:rPr lang="ru-RU" sz="1600" dirty="0" smtClean="0"/>
            <a:t>формирование высококвалифицированного кадрового резерва.</a:t>
          </a:r>
          <a:endParaRPr lang="ru-RU" sz="1600" dirty="0"/>
        </a:p>
      </dgm:t>
    </dgm:pt>
    <dgm:pt modelId="{37FE916D-5B7A-4C5E-9174-D77A4E28B57E}" type="parTrans" cxnId="{80C599FC-1CD9-4FE9-A7D4-3BAFED17ACD7}">
      <dgm:prSet/>
      <dgm:spPr/>
      <dgm:t>
        <a:bodyPr/>
        <a:lstStyle/>
        <a:p>
          <a:endParaRPr lang="ru-RU" sz="1600"/>
        </a:p>
      </dgm:t>
    </dgm:pt>
    <dgm:pt modelId="{6CC8AF86-7D46-4E0E-AD08-B7622DD71B6B}" type="sibTrans" cxnId="{80C599FC-1CD9-4FE9-A7D4-3BAFED17ACD7}">
      <dgm:prSet/>
      <dgm:spPr/>
      <dgm:t>
        <a:bodyPr/>
        <a:lstStyle/>
        <a:p>
          <a:endParaRPr lang="ru-RU" sz="1600"/>
        </a:p>
      </dgm:t>
    </dgm:pt>
    <dgm:pt modelId="{2A5E0C66-9A28-46AB-AE9F-96ABEE8EB8C9}" type="pres">
      <dgm:prSet presAssocID="{1A049A98-D679-4AE4-B441-29506CBCE4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98D3B5-CFE5-4385-896F-7CB9A1B21A35}" type="pres">
      <dgm:prSet presAssocID="{B9EEA1F8-6321-4270-9406-F394C08548F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EE9A4-7534-4DC7-97D2-78BA49E29237}" type="pres">
      <dgm:prSet presAssocID="{603D13C6-F94C-48F8-885F-340799E33ECC}" presName="sibTrans" presStyleCnt="0"/>
      <dgm:spPr/>
    </dgm:pt>
    <dgm:pt modelId="{AF7A76A0-F107-40A6-A9DC-D1757E75BF92}" type="pres">
      <dgm:prSet presAssocID="{40D9F554-F2BE-441B-81D4-0AF9A86CFD0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A6EC9-555D-4998-98E0-8524E08C226D}" type="pres">
      <dgm:prSet presAssocID="{7A3DC952-68CF-4C9B-BB07-BCF0801687B4}" presName="sibTrans" presStyleCnt="0"/>
      <dgm:spPr/>
    </dgm:pt>
    <dgm:pt modelId="{889C3F3B-90C2-4B15-B343-0ED23A807F2B}" type="pres">
      <dgm:prSet presAssocID="{FE7F907F-0CBC-4812-A9C7-43BE0495A2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D3753-A4E6-4B20-AF5D-B532DA88AC9E}" type="pres">
      <dgm:prSet presAssocID="{08587BD8-EB59-4F67-B61B-EE734591A042}" presName="sibTrans" presStyleCnt="0"/>
      <dgm:spPr/>
    </dgm:pt>
    <dgm:pt modelId="{8108672E-9D0F-49B8-AAF2-C895E79B28E6}" type="pres">
      <dgm:prSet presAssocID="{6E71BCB6-D2CE-4C08-AE69-120F8E6B7FB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365FC-FBE6-4283-9F7F-D20FEE8891D4}" type="pres">
      <dgm:prSet presAssocID="{436A008D-73F3-47BC-95F9-831BF27A9A41}" presName="sibTrans" presStyleCnt="0"/>
      <dgm:spPr/>
    </dgm:pt>
    <dgm:pt modelId="{A3618637-8C0D-42DA-BAC8-6CEF68B15B76}" type="pres">
      <dgm:prSet presAssocID="{6902776C-3AB8-4B15-9119-F8F8B2454F4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4E099-432D-45ED-BAB7-67F23EBC15DB}" type="pres">
      <dgm:prSet presAssocID="{66512EC0-C1B3-4EE7-8367-CF0551D22351}" presName="sibTrans" presStyleCnt="0"/>
      <dgm:spPr/>
    </dgm:pt>
    <dgm:pt modelId="{98FFA749-9B42-40F2-9FC6-598C829FFE1C}" type="pres">
      <dgm:prSet presAssocID="{E3B77B12-BEAA-419E-9C15-8D990F0B8BF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570373-4305-4AB5-89B0-1664BCAC55A9}" srcId="{1A049A98-D679-4AE4-B441-29506CBCE426}" destId="{6E71BCB6-D2CE-4C08-AE69-120F8E6B7FBA}" srcOrd="3" destOrd="0" parTransId="{813BC0EF-A21A-4566-A420-DA562C9E6184}" sibTransId="{436A008D-73F3-47BC-95F9-831BF27A9A41}"/>
    <dgm:cxn modelId="{301B1AEA-1E80-4C4F-90DB-1EA53827FD10}" type="presOf" srcId="{B9EEA1F8-6321-4270-9406-F394C08548F6}" destId="{4498D3B5-CFE5-4385-896F-7CB9A1B21A35}" srcOrd="0" destOrd="0" presId="urn:microsoft.com/office/officeart/2005/8/layout/default"/>
    <dgm:cxn modelId="{80C599FC-1CD9-4FE9-A7D4-3BAFED17ACD7}" srcId="{1A049A98-D679-4AE4-B441-29506CBCE426}" destId="{E3B77B12-BEAA-419E-9C15-8D990F0B8BF7}" srcOrd="5" destOrd="0" parTransId="{37FE916D-5B7A-4C5E-9174-D77A4E28B57E}" sibTransId="{6CC8AF86-7D46-4E0E-AD08-B7622DD71B6B}"/>
    <dgm:cxn modelId="{BF1212D3-88B5-4A63-A44C-C58869DE63F1}" srcId="{1A049A98-D679-4AE4-B441-29506CBCE426}" destId="{40D9F554-F2BE-441B-81D4-0AF9A86CFD08}" srcOrd="1" destOrd="0" parTransId="{25180EE8-9A48-4A49-A477-1A5709C9ADF0}" sibTransId="{7A3DC952-68CF-4C9B-BB07-BCF0801687B4}"/>
    <dgm:cxn modelId="{AD84BCAA-6E64-42A3-8DAF-5F42D512AB9B}" type="presOf" srcId="{40D9F554-F2BE-441B-81D4-0AF9A86CFD08}" destId="{AF7A76A0-F107-40A6-A9DC-D1757E75BF92}" srcOrd="0" destOrd="0" presId="urn:microsoft.com/office/officeart/2005/8/layout/default"/>
    <dgm:cxn modelId="{A8620D91-59DB-49D5-AC46-E937BD109B76}" type="presOf" srcId="{6E71BCB6-D2CE-4C08-AE69-120F8E6B7FBA}" destId="{8108672E-9D0F-49B8-AAF2-C895E79B28E6}" srcOrd="0" destOrd="0" presId="urn:microsoft.com/office/officeart/2005/8/layout/default"/>
    <dgm:cxn modelId="{FE3C6875-000A-4F6A-B4F5-F6D2023793E8}" srcId="{1A049A98-D679-4AE4-B441-29506CBCE426}" destId="{6902776C-3AB8-4B15-9119-F8F8B2454F4D}" srcOrd="4" destOrd="0" parTransId="{25DBBB08-80DD-4307-9319-EC6DFD83844D}" sibTransId="{66512EC0-C1B3-4EE7-8367-CF0551D22351}"/>
    <dgm:cxn modelId="{7D5B73B3-4A66-4539-9BB6-0B79517D38F6}" type="presOf" srcId="{1A049A98-D679-4AE4-B441-29506CBCE426}" destId="{2A5E0C66-9A28-46AB-AE9F-96ABEE8EB8C9}" srcOrd="0" destOrd="0" presId="urn:microsoft.com/office/officeart/2005/8/layout/default"/>
    <dgm:cxn modelId="{974B1BEF-E110-420E-8C98-5A9C6190D7E5}" type="presOf" srcId="{E3B77B12-BEAA-419E-9C15-8D990F0B8BF7}" destId="{98FFA749-9B42-40F2-9FC6-598C829FFE1C}" srcOrd="0" destOrd="0" presId="urn:microsoft.com/office/officeart/2005/8/layout/default"/>
    <dgm:cxn modelId="{87039BB3-7279-4EC9-874B-65B5E815E1E1}" type="presOf" srcId="{FE7F907F-0CBC-4812-A9C7-43BE0495A2A4}" destId="{889C3F3B-90C2-4B15-B343-0ED23A807F2B}" srcOrd="0" destOrd="0" presId="urn:microsoft.com/office/officeart/2005/8/layout/default"/>
    <dgm:cxn modelId="{E48328B7-6B03-4C0D-9924-88E7818DE038}" srcId="{1A049A98-D679-4AE4-B441-29506CBCE426}" destId="{B9EEA1F8-6321-4270-9406-F394C08548F6}" srcOrd="0" destOrd="0" parTransId="{AD7C6A0F-C4ED-445D-9362-9CFB593DE39C}" sibTransId="{603D13C6-F94C-48F8-885F-340799E33ECC}"/>
    <dgm:cxn modelId="{DBA44152-040D-401F-B701-02602E438F93}" srcId="{1A049A98-D679-4AE4-B441-29506CBCE426}" destId="{FE7F907F-0CBC-4812-A9C7-43BE0495A2A4}" srcOrd="2" destOrd="0" parTransId="{FADCA622-CF75-48DB-911A-BA25AEF035D1}" sibTransId="{08587BD8-EB59-4F67-B61B-EE734591A042}"/>
    <dgm:cxn modelId="{A2D3645D-DF16-4BC9-9496-50A3CF117269}" type="presOf" srcId="{6902776C-3AB8-4B15-9119-F8F8B2454F4D}" destId="{A3618637-8C0D-42DA-BAC8-6CEF68B15B76}" srcOrd="0" destOrd="0" presId="urn:microsoft.com/office/officeart/2005/8/layout/default"/>
    <dgm:cxn modelId="{ADC74ECB-2E4F-40FF-A4B2-15AB7A51671E}" type="presParOf" srcId="{2A5E0C66-9A28-46AB-AE9F-96ABEE8EB8C9}" destId="{4498D3B5-CFE5-4385-896F-7CB9A1B21A35}" srcOrd="0" destOrd="0" presId="urn:microsoft.com/office/officeart/2005/8/layout/default"/>
    <dgm:cxn modelId="{7850D83B-CBD4-4AC4-802C-813158130C85}" type="presParOf" srcId="{2A5E0C66-9A28-46AB-AE9F-96ABEE8EB8C9}" destId="{DBEEE9A4-7534-4DC7-97D2-78BA49E29237}" srcOrd="1" destOrd="0" presId="urn:microsoft.com/office/officeart/2005/8/layout/default"/>
    <dgm:cxn modelId="{D4191EA0-5433-4CC7-BCBF-3DF7381AA0B4}" type="presParOf" srcId="{2A5E0C66-9A28-46AB-AE9F-96ABEE8EB8C9}" destId="{AF7A76A0-F107-40A6-A9DC-D1757E75BF92}" srcOrd="2" destOrd="0" presId="urn:microsoft.com/office/officeart/2005/8/layout/default"/>
    <dgm:cxn modelId="{0713C24A-AAD0-483E-BC93-8FCBE27F2E93}" type="presParOf" srcId="{2A5E0C66-9A28-46AB-AE9F-96ABEE8EB8C9}" destId="{5E8A6EC9-555D-4998-98E0-8524E08C226D}" srcOrd="3" destOrd="0" presId="urn:microsoft.com/office/officeart/2005/8/layout/default"/>
    <dgm:cxn modelId="{25EB3CFD-57CB-42ED-A9D4-626AADE93678}" type="presParOf" srcId="{2A5E0C66-9A28-46AB-AE9F-96ABEE8EB8C9}" destId="{889C3F3B-90C2-4B15-B343-0ED23A807F2B}" srcOrd="4" destOrd="0" presId="urn:microsoft.com/office/officeart/2005/8/layout/default"/>
    <dgm:cxn modelId="{0C0DD37E-ADF3-426C-AA89-336BE316F43C}" type="presParOf" srcId="{2A5E0C66-9A28-46AB-AE9F-96ABEE8EB8C9}" destId="{525D3753-A4E6-4B20-AF5D-B532DA88AC9E}" srcOrd="5" destOrd="0" presId="urn:microsoft.com/office/officeart/2005/8/layout/default"/>
    <dgm:cxn modelId="{67EB939D-E855-4509-9F5B-9A6E36E3D2B6}" type="presParOf" srcId="{2A5E0C66-9A28-46AB-AE9F-96ABEE8EB8C9}" destId="{8108672E-9D0F-49B8-AAF2-C895E79B28E6}" srcOrd="6" destOrd="0" presId="urn:microsoft.com/office/officeart/2005/8/layout/default"/>
    <dgm:cxn modelId="{B9DDD4B9-19DC-4D16-B5AF-FD8AC61D3256}" type="presParOf" srcId="{2A5E0C66-9A28-46AB-AE9F-96ABEE8EB8C9}" destId="{7CC365FC-FBE6-4283-9F7F-D20FEE8891D4}" srcOrd="7" destOrd="0" presId="urn:microsoft.com/office/officeart/2005/8/layout/default"/>
    <dgm:cxn modelId="{A1F1E460-EE18-4D7A-AC88-465F140276FB}" type="presParOf" srcId="{2A5E0C66-9A28-46AB-AE9F-96ABEE8EB8C9}" destId="{A3618637-8C0D-42DA-BAC8-6CEF68B15B76}" srcOrd="8" destOrd="0" presId="urn:microsoft.com/office/officeart/2005/8/layout/default"/>
    <dgm:cxn modelId="{B25A2EE0-D77B-4233-A2AC-07ACB8804BEE}" type="presParOf" srcId="{2A5E0C66-9A28-46AB-AE9F-96ABEE8EB8C9}" destId="{3734E099-432D-45ED-BAB7-67F23EBC15DB}" srcOrd="9" destOrd="0" presId="urn:microsoft.com/office/officeart/2005/8/layout/default"/>
    <dgm:cxn modelId="{3E397EDA-1BC5-4243-8C7F-12FC3DD009F4}" type="presParOf" srcId="{2A5E0C66-9A28-46AB-AE9F-96ABEE8EB8C9}" destId="{98FFA749-9B42-40F2-9FC6-598C829FFE1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AC98DD-6497-470C-8AD8-F2E96040D8A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9BE6422-128E-483A-9FE9-61E81B5F5B88}">
      <dgm:prSet phldrT="[Текст]" custT="1"/>
      <dgm:spPr/>
      <dgm:t>
        <a:bodyPr/>
        <a:lstStyle/>
        <a:p>
          <a:r>
            <a:rPr lang="ru-RU" sz="2000" dirty="0" smtClean="0"/>
            <a:t>Подготовка к проведению аттестации;</a:t>
          </a:r>
          <a:endParaRPr lang="ru-RU" sz="2000" dirty="0"/>
        </a:p>
      </dgm:t>
    </dgm:pt>
    <dgm:pt modelId="{E1D7B845-FA6A-4368-8266-7C12858B2D96}" type="parTrans" cxnId="{671DF8D8-01E8-43B1-B3F8-B8B7E0DBA827}">
      <dgm:prSet/>
      <dgm:spPr/>
      <dgm:t>
        <a:bodyPr/>
        <a:lstStyle/>
        <a:p>
          <a:endParaRPr lang="ru-RU" sz="2000"/>
        </a:p>
      </dgm:t>
    </dgm:pt>
    <dgm:pt modelId="{F8B2E27F-A2F5-4847-8582-704BCD1E1DC3}" type="sibTrans" cxnId="{671DF8D8-01E8-43B1-B3F8-B8B7E0DBA827}">
      <dgm:prSet/>
      <dgm:spPr/>
      <dgm:t>
        <a:bodyPr/>
        <a:lstStyle/>
        <a:p>
          <a:endParaRPr lang="ru-RU" sz="2000"/>
        </a:p>
      </dgm:t>
    </dgm:pt>
    <dgm:pt modelId="{4DFDED65-927E-472D-9F11-7226807757AD}">
      <dgm:prSet custT="1"/>
      <dgm:spPr/>
      <dgm:t>
        <a:bodyPr/>
        <a:lstStyle/>
        <a:p>
          <a:r>
            <a:rPr lang="ru-RU" sz="2000" dirty="0" smtClean="0"/>
            <a:t>Проведение аттестации и оформления ее результатов;</a:t>
          </a:r>
          <a:endParaRPr lang="ru-RU" sz="2000" dirty="0"/>
        </a:p>
      </dgm:t>
    </dgm:pt>
    <dgm:pt modelId="{58592B05-F437-40F8-9B91-B141711AD030}" type="parTrans" cxnId="{A3AD9E58-7F08-4DCB-867C-23A7352E9E30}">
      <dgm:prSet/>
      <dgm:spPr/>
      <dgm:t>
        <a:bodyPr/>
        <a:lstStyle/>
        <a:p>
          <a:endParaRPr lang="ru-RU" sz="2000"/>
        </a:p>
      </dgm:t>
    </dgm:pt>
    <dgm:pt modelId="{4EE16B04-CA2B-457F-87A1-CA80E90A685C}" type="sibTrans" cxnId="{A3AD9E58-7F08-4DCB-867C-23A7352E9E30}">
      <dgm:prSet/>
      <dgm:spPr/>
      <dgm:t>
        <a:bodyPr/>
        <a:lstStyle/>
        <a:p>
          <a:endParaRPr lang="ru-RU" sz="2000"/>
        </a:p>
      </dgm:t>
    </dgm:pt>
    <dgm:pt modelId="{717FFEAC-6B35-4BF1-BDCA-BCA751C926F3}">
      <dgm:prSet custT="1"/>
      <dgm:spPr/>
      <dgm:t>
        <a:bodyPr/>
        <a:lstStyle/>
        <a:p>
          <a:r>
            <a:rPr lang="ru-RU" sz="2000" dirty="0" smtClean="0"/>
            <a:t>Принятие решений по результатам проведения аттестации.</a:t>
          </a:r>
          <a:endParaRPr lang="ru-RU" sz="2000" dirty="0"/>
        </a:p>
      </dgm:t>
    </dgm:pt>
    <dgm:pt modelId="{56AA0817-2D99-4B93-9D57-DDAA03C7E95A}" type="parTrans" cxnId="{C0DAAF26-A4CE-4FA9-998C-58E60BE4C087}">
      <dgm:prSet/>
      <dgm:spPr/>
      <dgm:t>
        <a:bodyPr/>
        <a:lstStyle/>
        <a:p>
          <a:endParaRPr lang="ru-RU" sz="2000"/>
        </a:p>
      </dgm:t>
    </dgm:pt>
    <dgm:pt modelId="{73F5E750-8859-44D3-9761-7AB69191567F}" type="sibTrans" cxnId="{C0DAAF26-A4CE-4FA9-998C-58E60BE4C087}">
      <dgm:prSet/>
      <dgm:spPr/>
      <dgm:t>
        <a:bodyPr/>
        <a:lstStyle/>
        <a:p>
          <a:endParaRPr lang="ru-RU" sz="2000"/>
        </a:p>
      </dgm:t>
    </dgm:pt>
    <dgm:pt modelId="{610090F4-5BF2-41E3-8B93-E1D53A9F2688}" type="pres">
      <dgm:prSet presAssocID="{87AC98DD-6497-470C-8AD8-F2E96040D8A3}" presName="CompostProcess" presStyleCnt="0">
        <dgm:presLayoutVars>
          <dgm:dir/>
          <dgm:resizeHandles val="exact"/>
        </dgm:presLayoutVars>
      </dgm:prSet>
      <dgm:spPr/>
    </dgm:pt>
    <dgm:pt modelId="{A8B92B83-A931-4440-BFFE-59CA2C8FDD10}" type="pres">
      <dgm:prSet presAssocID="{87AC98DD-6497-470C-8AD8-F2E96040D8A3}" presName="arrow" presStyleLbl="bgShp" presStyleIdx="0" presStyleCnt="1"/>
      <dgm:spPr/>
    </dgm:pt>
    <dgm:pt modelId="{047A30FD-56AC-46A6-BA98-4B8EAFCAC93B}" type="pres">
      <dgm:prSet presAssocID="{87AC98DD-6497-470C-8AD8-F2E96040D8A3}" presName="linearProcess" presStyleCnt="0"/>
      <dgm:spPr/>
    </dgm:pt>
    <dgm:pt modelId="{40CD67BC-A3AA-42D3-AC02-7923BD76AD6B}" type="pres">
      <dgm:prSet presAssocID="{39BE6422-128E-483A-9FE9-61E81B5F5B8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F7B8B-E1FC-44A5-A10E-99747BF052D5}" type="pres">
      <dgm:prSet presAssocID="{F8B2E27F-A2F5-4847-8582-704BCD1E1DC3}" presName="sibTrans" presStyleCnt="0"/>
      <dgm:spPr/>
    </dgm:pt>
    <dgm:pt modelId="{63842BDD-725E-4CA7-B945-A420908D4995}" type="pres">
      <dgm:prSet presAssocID="{4DFDED65-927E-472D-9F11-7226807757A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5E627-8147-4FC1-8417-584055993936}" type="pres">
      <dgm:prSet presAssocID="{4EE16B04-CA2B-457F-87A1-CA80E90A685C}" presName="sibTrans" presStyleCnt="0"/>
      <dgm:spPr/>
    </dgm:pt>
    <dgm:pt modelId="{6C774905-32EF-46F7-92B1-4F3D842FDA24}" type="pres">
      <dgm:prSet presAssocID="{717FFEAC-6B35-4BF1-BDCA-BCA751C926F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1DF8D8-01E8-43B1-B3F8-B8B7E0DBA827}" srcId="{87AC98DD-6497-470C-8AD8-F2E96040D8A3}" destId="{39BE6422-128E-483A-9FE9-61E81B5F5B88}" srcOrd="0" destOrd="0" parTransId="{E1D7B845-FA6A-4368-8266-7C12858B2D96}" sibTransId="{F8B2E27F-A2F5-4847-8582-704BCD1E1DC3}"/>
    <dgm:cxn modelId="{B0716021-02E8-4A48-8D33-04982DFF5AAD}" type="presOf" srcId="{39BE6422-128E-483A-9FE9-61E81B5F5B88}" destId="{40CD67BC-A3AA-42D3-AC02-7923BD76AD6B}" srcOrd="0" destOrd="0" presId="urn:microsoft.com/office/officeart/2005/8/layout/hProcess9"/>
    <dgm:cxn modelId="{C0DAAF26-A4CE-4FA9-998C-58E60BE4C087}" srcId="{87AC98DD-6497-470C-8AD8-F2E96040D8A3}" destId="{717FFEAC-6B35-4BF1-BDCA-BCA751C926F3}" srcOrd="2" destOrd="0" parTransId="{56AA0817-2D99-4B93-9D57-DDAA03C7E95A}" sibTransId="{73F5E750-8859-44D3-9761-7AB69191567F}"/>
    <dgm:cxn modelId="{C7A4D227-9668-4325-A9F8-B995E12C781E}" type="presOf" srcId="{717FFEAC-6B35-4BF1-BDCA-BCA751C926F3}" destId="{6C774905-32EF-46F7-92B1-4F3D842FDA24}" srcOrd="0" destOrd="0" presId="urn:microsoft.com/office/officeart/2005/8/layout/hProcess9"/>
    <dgm:cxn modelId="{3162413F-C1CE-49E6-8735-87D35D40E5E3}" type="presOf" srcId="{87AC98DD-6497-470C-8AD8-F2E96040D8A3}" destId="{610090F4-5BF2-41E3-8B93-E1D53A9F2688}" srcOrd="0" destOrd="0" presId="urn:microsoft.com/office/officeart/2005/8/layout/hProcess9"/>
    <dgm:cxn modelId="{A3AD9E58-7F08-4DCB-867C-23A7352E9E30}" srcId="{87AC98DD-6497-470C-8AD8-F2E96040D8A3}" destId="{4DFDED65-927E-472D-9F11-7226807757AD}" srcOrd="1" destOrd="0" parTransId="{58592B05-F437-40F8-9B91-B141711AD030}" sibTransId="{4EE16B04-CA2B-457F-87A1-CA80E90A685C}"/>
    <dgm:cxn modelId="{29CC1DA2-10AA-4251-84D9-53093104A589}" type="presOf" srcId="{4DFDED65-927E-472D-9F11-7226807757AD}" destId="{63842BDD-725E-4CA7-B945-A420908D4995}" srcOrd="0" destOrd="0" presId="urn:microsoft.com/office/officeart/2005/8/layout/hProcess9"/>
    <dgm:cxn modelId="{3C63B9D8-7065-4B32-8A0C-763BE86B9047}" type="presParOf" srcId="{610090F4-5BF2-41E3-8B93-E1D53A9F2688}" destId="{A8B92B83-A931-4440-BFFE-59CA2C8FDD10}" srcOrd="0" destOrd="0" presId="urn:microsoft.com/office/officeart/2005/8/layout/hProcess9"/>
    <dgm:cxn modelId="{23AC20D2-A857-40BD-A8CA-00299C2CCF30}" type="presParOf" srcId="{610090F4-5BF2-41E3-8B93-E1D53A9F2688}" destId="{047A30FD-56AC-46A6-BA98-4B8EAFCAC93B}" srcOrd="1" destOrd="0" presId="urn:microsoft.com/office/officeart/2005/8/layout/hProcess9"/>
    <dgm:cxn modelId="{7B9B89A5-798F-4EB3-AE1F-66297EE6FD2D}" type="presParOf" srcId="{047A30FD-56AC-46A6-BA98-4B8EAFCAC93B}" destId="{40CD67BC-A3AA-42D3-AC02-7923BD76AD6B}" srcOrd="0" destOrd="0" presId="urn:microsoft.com/office/officeart/2005/8/layout/hProcess9"/>
    <dgm:cxn modelId="{94EC42DA-16B7-4F00-9C4F-6ADBCEF8CEB3}" type="presParOf" srcId="{047A30FD-56AC-46A6-BA98-4B8EAFCAC93B}" destId="{F45F7B8B-E1FC-44A5-A10E-99747BF052D5}" srcOrd="1" destOrd="0" presId="urn:microsoft.com/office/officeart/2005/8/layout/hProcess9"/>
    <dgm:cxn modelId="{A82C3950-D268-4C67-9413-DBC590EBAB0C}" type="presParOf" srcId="{047A30FD-56AC-46A6-BA98-4B8EAFCAC93B}" destId="{63842BDD-725E-4CA7-B945-A420908D4995}" srcOrd="2" destOrd="0" presId="urn:microsoft.com/office/officeart/2005/8/layout/hProcess9"/>
    <dgm:cxn modelId="{C30F87F2-3E49-4635-9AA6-E775D6F04C1B}" type="presParOf" srcId="{047A30FD-56AC-46A6-BA98-4B8EAFCAC93B}" destId="{7255E627-8147-4FC1-8417-584055993936}" srcOrd="3" destOrd="0" presId="urn:microsoft.com/office/officeart/2005/8/layout/hProcess9"/>
    <dgm:cxn modelId="{F50124FE-49AE-43E2-A01A-712AB68D73FF}" type="presParOf" srcId="{047A30FD-56AC-46A6-BA98-4B8EAFCAC93B}" destId="{6C774905-32EF-46F7-92B1-4F3D842FDA2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4C785A-F3F1-490C-96BC-0C80896EC5D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421B3F-2BCC-47EE-801D-979A4FB04129}">
      <dgm:prSet phldrT="[Текст]"/>
      <dgm:spPr/>
      <dgm:t>
        <a:bodyPr/>
        <a:lstStyle/>
        <a:p>
          <a:r>
            <a:rPr lang="ru-RU" dirty="0" smtClean="0"/>
            <a:t>Для более глубоко понимания процессов развития персонала компании, методов оценки работы персонала, проведения аттестации в компании, двух специалистов отдела кадров планируется отправить на соответствующие курсы, на которых максимально подробно изучают методы и инструменты по аттестации работников на предприятии, и развитии кадрового резерва.</a:t>
          </a:r>
          <a:endParaRPr lang="ru-RU" dirty="0"/>
        </a:p>
      </dgm:t>
    </dgm:pt>
    <dgm:pt modelId="{CDB05E0B-6DA5-4A90-BC50-30951718DBE6}" type="parTrans" cxnId="{CC143FA6-63C4-4439-8726-9B318511B016}">
      <dgm:prSet/>
      <dgm:spPr/>
      <dgm:t>
        <a:bodyPr/>
        <a:lstStyle/>
        <a:p>
          <a:endParaRPr lang="ru-RU"/>
        </a:p>
      </dgm:t>
    </dgm:pt>
    <dgm:pt modelId="{7F9AD11F-536E-403F-9535-B93B16BBB080}" type="sibTrans" cxnId="{CC143FA6-63C4-4439-8726-9B318511B016}">
      <dgm:prSet/>
      <dgm:spPr/>
      <dgm:t>
        <a:bodyPr/>
        <a:lstStyle/>
        <a:p>
          <a:endParaRPr lang="ru-RU"/>
        </a:p>
      </dgm:t>
    </dgm:pt>
    <dgm:pt modelId="{ECF78D2C-5A28-461E-8CBF-EBE0E27B6F56}">
      <dgm:prSet/>
      <dgm:spPr/>
      <dgm:t>
        <a:bodyPr/>
        <a:lstStyle/>
        <a:p>
          <a:r>
            <a:rPr lang="ru-RU" dirty="0" smtClean="0"/>
            <a:t>В существующий процесс аттестации на предприятии, предлагается добавить несколько методов, наличие которых позволит в значительной степени увеличить беспристрастность и объективность в оценке сотрудников компании.</a:t>
          </a:r>
          <a:endParaRPr lang="ru-RU" dirty="0"/>
        </a:p>
      </dgm:t>
    </dgm:pt>
    <dgm:pt modelId="{D561B0EC-B658-4FD7-825B-86B3FB05EB30}" type="parTrans" cxnId="{D9B6724C-6ECA-441D-87FC-59F1A393446F}">
      <dgm:prSet/>
      <dgm:spPr/>
      <dgm:t>
        <a:bodyPr/>
        <a:lstStyle/>
        <a:p>
          <a:endParaRPr lang="ru-RU"/>
        </a:p>
      </dgm:t>
    </dgm:pt>
    <dgm:pt modelId="{CED07239-54F3-4CC5-9B5E-577F760E5F83}" type="sibTrans" cxnId="{D9B6724C-6ECA-441D-87FC-59F1A393446F}">
      <dgm:prSet/>
      <dgm:spPr/>
      <dgm:t>
        <a:bodyPr/>
        <a:lstStyle/>
        <a:p>
          <a:endParaRPr lang="ru-RU"/>
        </a:p>
      </dgm:t>
    </dgm:pt>
    <dgm:pt modelId="{BBC126B8-838D-4BDA-9CE5-169CDAA346D1}" type="pres">
      <dgm:prSet presAssocID="{E24C785A-F3F1-490C-96BC-0C80896EC5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2A9440-9DF4-4DCC-8E8F-5D411BAF6C7F}" type="pres">
      <dgm:prSet presAssocID="{B8421B3F-2BCC-47EE-801D-979A4FB04129}" presName="node" presStyleLbl="node1" presStyleIdx="0" presStyleCnt="2" custScaleX="119853" custScaleY="158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7B656-40A7-4C60-828B-BC9CA8B65D3E}" type="pres">
      <dgm:prSet presAssocID="{7F9AD11F-536E-403F-9535-B93B16BBB08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078CF51C-E526-448D-A963-0E79C6061DF5}" type="pres">
      <dgm:prSet presAssocID="{7F9AD11F-536E-403F-9535-B93B16BBB080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4157F0F3-991C-4550-A787-B46B8E15D062}" type="pres">
      <dgm:prSet presAssocID="{ECF78D2C-5A28-461E-8CBF-EBE0E27B6F56}" presName="node" presStyleLbl="node1" presStyleIdx="1" presStyleCnt="2" custScaleX="119765" custScaleY="158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B6724C-6ECA-441D-87FC-59F1A393446F}" srcId="{E24C785A-F3F1-490C-96BC-0C80896EC5D5}" destId="{ECF78D2C-5A28-461E-8CBF-EBE0E27B6F56}" srcOrd="1" destOrd="0" parTransId="{D561B0EC-B658-4FD7-825B-86B3FB05EB30}" sibTransId="{CED07239-54F3-4CC5-9B5E-577F760E5F83}"/>
    <dgm:cxn modelId="{6853BBEC-82EE-4F6E-B7EF-15BEC941BB7B}" type="presOf" srcId="{ECF78D2C-5A28-461E-8CBF-EBE0E27B6F56}" destId="{4157F0F3-991C-4550-A787-B46B8E15D062}" srcOrd="0" destOrd="0" presId="urn:microsoft.com/office/officeart/2005/8/layout/process5"/>
    <dgm:cxn modelId="{C33ED2E5-442A-4692-8CFD-3FD5B76DD8F3}" type="presOf" srcId="{7F9AD11F-536E-403F-9535-B93B16BBB080}" destId="{B7E7B656-40A7-4C60-828B-BC9CA8B65D3E}" srcOrd="0" destOrd="0" presId="urn:microsoft.com/office/officeart/2005/8/layout/process5"/>
    <dgm:cxn modelId="{886CFFCE-549E-4439-AC98-6859C12EDB67}" type="presOf" srcId="{B8421B3F-2BCC-47EE-801D-979A4FB04129}" destId="{352A9440-9DF4-4DCC-8E8F-5D411BAF6C7F}" srcOrd="0" destOrd="0" presId="urn:microsoft.com/office/officeart/2005/8/layout/process5"/>
    <dgm:cxn modelId="{CC143FA6-63C4-4439-8726-9B318511B016}" srcId="{E24C785A-F3F1-490C-96BC-0C80896EC5D5}" destId="{B8421B3F-2BCC-47EE-801D-979A4FB04129}" srcOrd="0" destOrd="0" parTransId="{CDB05E0B-6DA5-4A90-BC50-30951718DBE6}" sibTransId="{7F9AD11F-536E-403F-9535-B93B16BBB080}"/>
    <dgm:cxn modelId="{3032FB02-AF59-4D70-B0C8-20E68E4F4470}" type="presOf" srcId="{E24C785A-F3F1-490C-96BC-0C80896EC5D5}" destId="{BBC126B8-838D-4BDA-9CE5-169CDAA346D1}" srcOrd="0" destOrd="0" presId="urn:microsoft.com/office/officeart/2005/8/layout/process5"/>
    <dgm:cxn modelId="{19AB2F66-F978-4968-8EA2-4A3AA8BED9D8}" type="presOf" srcId="{7F9AD11F-536E-403F-9535-B93B16BBB080}" destId="{078CF51C-E526-448D-A963-0E79C6061DF5}" srcOrd="1" destOrd="0" presId="urn:microsoft.com/office/officeart/2005/8/layout/process5"/>
    <dgm:cxn modelId="{23056B24-77B0-49DF-AE98-09C1641544A3}" type="presParOf" srcId="{BBC126B8-838D-4BDA-9CE5-169CDAA346D1}" destId="{352A9440-9DF4-4DCC-8E8F-5D411BAF6C7F}" srcOrd="0" destOrd="0" presId="urn:microsoft.com/office/officeart/2005/8/layout/process5"/>
    <dgm:cxn modelId="{082A18D1-BDE1-44EB-847F-40C4FBB0C82B}" type="presParOf" srcId="{BBC126B8-838D-4BDA-9CE5-169CDAA346D1}" destId="{B7E7B656-40A7-4C60-828B-BC9CA8B65D3E}" srcOrd="1" destOrd="0" presId="urn:microsoft.com/office/officeart/2005/8/layout/process5"/>
    <dgm:cxn modelId="{D78FEAD3-917D-4DB1-8AAC-B8B720CC1427}" type="presParOf" srcId="{B7E7B656-40A7-4C60-828B-BC9CA8B65D3E}" destId="{078CF51C-E526-448D-A963-0E79C6061DF5}" srcOrd="0" destOrd="0" presId="urn:microsoft.com/office/officeart/2005/8/layout/process5"/>
    <dgm:cxn modelId="{CE49B07E-E651-48AF-AADA-CB38E9F7C543}" type="presParOf" srcId="{BBC126B8-838D-4BDA-9CE5-169CDAA346D1}" destId="{4157F0F3-991C-4550-A787-B46B8E15D062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8D3B5-CFE5-4385-896F-7CB9A1B21A35}">
      <dsp:nvSpPr>
        <dsp:cNvPr id="0" name=""/>
        <dsp:cNvSpPr/>
      </dsp:nvSpPr>
      <dsp:spPr>
        <a:xfrm>
          <a:off x="1446861" y="2953"/>
          <a:ext cx="2805358" cy="168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выявление и оптимальное использование профессиональных возможностей аттестованных работников;</a:t>
          </a:r>
          <a:endParaRPr lang="ru-RU" sz="1600" kern="1200" dirty="0"/>
        </a:p>
      </dsp:txBody>
      <dsp:txXfrm>
        <a:off x="1446861" y="2953"/>
        <a:ext cx="2805358" cy="1683215"/>
      </dsp:txXfrm>
    </dsp:sp>
    <dsp:sp modelId="{AF7A76A0-F107-40A6-A9DC-D1757E75BF92}">
      <dsp:nvSpPr>
        <dsp:cNvPr id="0" name=""/>
        <dsp:cNvSpPr/>
      </dsp:nvSpPr>
      <dsp:spPr>
        <a:xfrm>
          <a:off x="4532755" y="2953"/>
          <a:ext cx="2805358" cy="168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выявление резервов повышения эффективности работы аттестуемых работников;</a:t>
          </a:r>
          <a:endParaRPr lang="ru-RU" sz="1600" kern="1200" dirty="0"/>
        </a:p>
      </dsp:txBody>
      <dsp:txXfrm>
        <a:off x="4532755" y="2953"/>
        <a:ext cx="2805358" cy="1683215"/>
      </dsp:txXfrm>
    </dsp:sp>
    <dsp:sp modelId="{889C3F3B-90C2-4B15-B343-0ED23A807F2B}">
      <dsp:nvSpPr>
        <dsp:cNvPr id="0" name=""/>
        <dsp:cNvSpPr/>
      </dsp:nvSpPr>
      <dsp:spPr>
        <a:xfrm>
          <a:off x="1446861" y="1966704"/>
          <a:ext cx="2805358" cy="168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выявление необходимости повышения квалификации, профессиональной подготовки или переподготовки кадров;</a:t>
          </a:r>
          <a:endParaRPr lang="ru-RU" sz="1600" kern="1200" dirty="0"/>
        </a:p>
      </dsp:txBody>
      <dsp:txXfrm>
        <a:off x="1446861" y="1966704"/>
        <a:ext cx="2805358" cy="1683215"/>
      </dsp:txXfrm>
    </dsp:sp>
    <dsp:sp modelId="{8108672E-9D0F-49B8-AAF2-C895E79B28E6}">
      <dsp:nvSpPr>
        <dsp:cNvPr id="0" name=""/>
        <dsp:cNvSpPr/>
      </dsp:nvSpPr>
      <dsp:spPr>
        <a:xfrm>
          <a:off x="4532755" y="1966704"/>
          <a:ext cx="2805358" cy="168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дифференциация оплаты труда работников в зависимости от квалификации и результатов профессиональной деятельности;</a:t>
          </a:r>
          <a:endParaRPr lang="ru-RU" sz="1600" kern="1200" dirty="0"/>
        </a:p>
      </dsp:txBody>
      <dsp:txXfrm>
        <a:off x="4532755" y="1966704"/>
        <a:ext cx="2805358" cy="1683215"/>
      </dsp:txXfrm>
    </dsp:sp>
    <dsp:sp modelId="{A3618637-8C0D-42DA-BAC8-6CEF68B15B76}">
      <dsp:nvSpPr>
        <dsp:cNvPr id="0" name=""/>
        <dsp:cNvSpPr/>
      </dsp:nvSpPr>
      <dsp:spPr>
        <a:xfrm>
          <a:off x="1446861" y="3930455"/>
          <a:ext cx="2805358" cy="168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улучшение работы по назначению кандидатов на вышестоящие должности, обеспечение возможности эффективного продвижения кадров;</a:t>
          </a:r>
          <a:endParaRPr lang="ru-RU" sz="1600" kern="1200" dirty="0"/>
        </a:p>
      </dsp:txBody>
      <dsp:txXfrm>
        <a:off x="1446861" y="3930455"/>
        <a:ext cx="2805358" cy="1683215"/>
      </dsp:txXfrm>
    </dsp:sp>
    <dsp:sp modelId="{98FFA749-9B42-40F2-9FC6-598C829FFE1C}">
      <dsp:nvSpPr>
        <dsp:cNvPr id="0" name=""/>
        <dsp:cNvSpPr/>
      </dsp:nvSpPr>
      <dsp:spPr>
        <a:xfrm>
          <a:off x="4532755" y="3930455"/>
          <a:ext cx="2805358" cy="1683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формирование высококвалифицированного кадрового резерва.</a:t>
          </a:r>
          <a:endParaRPr lang="ru-RU" sz="1600" kern="1200" dirty="0"/>
        </a:p>
      </dsp:txBody>
      <dsp:txXfrm>
        <a:off x="4532755" y="3930455"/>
        <a:ext cx="2805358" cy="16832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92B83-A931-4440-BFFE-59CA2C8FDD10}">
      <dsp:nvSpPr>
        <dsp:cNvPr id="0" name=""/>
        <dsp:cNvSpPr/>
      </dsp:nvSpPr>
      <dsp:spPr>
        <a:xfrm>
          <a:off x="631870" y="0"/>
          <a:ext cx="7161195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D67BC-A3AA-42D3-AC02-7923BD76AD6B}">
      <dsp:nvSpPr>
        <dsp:cNvPr id="0" name=""/>
        <dsp:cNvSpPr/>
      </dsp:nvSpPr>
      <dsp:spPr>
        <a:xfrm>
          <a:off x="4113" y="1219199"/>
          <a:ext cx="254229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Подготовка к проведению аттестации;</a:t>
          </a:r>
          <a:endParaRPr lang="ru-RU" sz="2000" kern="1200" dirty="0"/>
        </a:p>
      </dsp:txBody>
      <dsp:txXfrm>
        <a:off x="83468" y="1298554"/>
        <a:ext cx="2383580" cy="1466890"/>
      </dsp:txXfrm>
    </dsp:sp>
    <dsp:sp modelId="{63842BDD-725E-4CA7-B945-A420908D4995}">
      <dsp:nvSpPr>
        <dsp:cNvPr id="0" name=""/>
        <dsp:cNvSpPr/>
      </dsp:nvSpPr>
      <dsp:spPr>
        <a:xfrm>
          <a:off x="2941322" y="1219199"/>
          <a:ext cx="254229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Проведение аттестации и оформления ее результатов;</a:t>
          </a:r>
          <a:endParaRPr lang="ru-RU" sz="2000" kern="1200" dirty="0"/>
        </a:p>
      </dsp:txBody>
      <dsp:txXfrm>
        <a:off x="3020677" y="1298554"/>
        <a:ext cx="2383580" cy="1466890"/>
      </dsp:txXfrm>
    </dsp:sp>
    <dsp:sp modelId="{6C774905-32EF-46F7-92B1-4F3D842FDA24}">
      <dsp:nvSpPr>
        <dsp:cNvPr id="0" name=""/>
        <dsp:cNvSpPr/>
      </dsp:nvSpPr>
      <dsp:spPr>
        <a:xfrm>
          <a:off x="5878532" y="1219199"/>
          <a:ext cx="254229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Принятие решений по результатам проведения аттестации.</a:t>
          </a:r>
          <a:endParaRPr lang="ru-RU" sz="2000" kern="1200" dirty="0"/>
        </a:p>
      </dsp:txBody>
      <dsp:txXfrm>
        <a:off x="5957887" y="1298554"/>
        <a:ext cx="2383580" cy="1466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A9440-9DF4-4DCC-8E8F-5D411BAF6C7F}">
      <dsp:nvSpPr>
        <dsp:cNvPr id="0" name=""/>
        <dsp:cNvSpPr/>
      </dsp:nvSpPr>
      <dsp:spPr>
        <a:xfrm>
          <a:off x="2586" y="1051240"/>
          <a:ext cx="3794162" cy="3010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Для более глубоко понимания процессов развития персонала компании, методов оценки работы персонала, проведения аттестации в компании, двух специалистов отдела кадров планируется отправить на соответствующие курсы, на которых максимально подробно изучают методы и инструменты по аттестации работников на предприятии, и развитии кадрового резерва.</a:t>
          </a:r>
          <a:endParaRPr lang="ru-RU" sz="1500" kern="1200" dirty="0"/>
        </a:p>
      </dsp:txBody>
      <dsp:txXfrm>
        <a:off x="90748" y="1139402"/>
        <a:ext cx="3617838" cy="2833762"/>
      </dsp:txXfrm>
    </dsp:sp>
    <dsp:sp modelId="{B7E7B656-40A7-4C60-828B-BC9CA8B65D3E}">
      <dsp:nvSpPr>
        <dsp:cNvPr id="0" name=""/>
        <dsp:cNvSpPr/>
      </dsp:nvSpPr>
      <dsp:spPr>
        <a:xfrm>
          <a:off x="4075328" y="2163739"/>
          <a:ext cx="671124" cy="7850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075328" y="2320757"/>
        <a:ext cx="469787" cy="471052"/>
      </dsp:txXfrm>
    </dsp:sp>
    <dsp:sp modelId="{4157F0F3-991C-4550-A787-B46B8E15D062}">
      <dsp:nvSpPr>
        <dsp:cNvPr id="0" name=""/>
        <dsp:cNvSpPr/>
      </dsp:nvSpPr>
      <dsp:spPr>
        <a:xfrm>
          <a:off x="5063020" y="1051240"/>
          <a:ext cx="3791376" cy="3010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существующий процесс аттестации на предприятии, предлагается добавить несколько методов, наличие которых позволит в значительной степени увеличить беспристрастность и объективность в оценке сотрудников компании.</a:t>
          </a:r>
          <a:endParaRPr lang="ru-RU" sz="1500" kern="1200" dirty="0"/>
        </a:p>
      </dsp:txBody>
      <dsp:txXfrm>
        <a:off x="5151182" y="1139402"/>
        <a:ext cx="3615052" cy="2833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8640960" cy="1470025"/>
          </a:xfrm>
        </p:spPr>
        <p:txBody>
          <a:bodyPr>
            <a:noAutofit/>
          </a:bodyPr>
          <a:lstStyle/>
          <a:p>
            <a:r>
              <a:rPr lang="ru-RU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методов аттестации персонала </a:t>
            </a:r>
            <a:br>
              <a:rPr lang="ru-RU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 примере ПАО «Газпром газораспределение Нижний Новгород»)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49519" y="6209882"/>
            <a:ext cx="20949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Нижний Новгород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Калькуляция затрат на внедрение рекомендаций по совершенствованию системы аттестации персонала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737007"/>
              </p:ext>
            </p:extLst>
          </p:nvPr>
        </p:nvGraphicFramePr>
        <p:xfrm>
          <a:off x="683568" y="2204864"/>
          <a:ext cx="8064896" cy="3744416"/>
        </p:xfrm>
        <a:graphic>
          <a:graphicData uri="http://schemas.openxmlformats.org/drawingml/2006/table">
            <a:tbl>
              <a:tblPr firstRow="1" firstCol="1" bandRow="1"/>
              <a:tblGrid>
                <a:gridCol w="1096895"/>
                <a:gridCol w="4279702"/>
                <a:gridCol w="2688299"/>
              </a:tblGrid>
              <a:tr h="10796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Затраты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затрат, руб.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курсов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14900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9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Затраты на привлечение организации для составления тестов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45000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4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828675" algn="l"/>
                        </a:tabLs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затрат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59900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1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967"/>
            <a:ext cx="864096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</a:t>
            </a: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темы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заключается в том, что с помощью совершенствования методов аттестации персонала ПАО «Газпром газораспределение Нижний Новгород», можно добиться повышение эффективности работы каждого сотрудника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</a:t>
            </a:r>
            <a:r>
              <a:rPr lang="ru-RU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исследования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управления персоналом ПАО «Газпром газораспределение Нижний Новгород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0" indent="0">
              <a:buNone/>
            </a:pPr>
            <a:endParaRPr lang="ru-RU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 исследования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аттестация сотрудников ПАО «Газпром газораспределение Нижний Новгород».</a:t>
            </a:r>
          </a:p>
          <a:p>
            <a:pPr marL="0" indent="0">
              <a:buNone/>
            </a:pPr>
            <a:endParaRPr lang="ru-RU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4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</a:t>
            </a:r>
            <a:r>
              <a:rPr lang="ru-RU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 процесса аттестации в ПАО «Газпром газораспределение Нижний Новгород» и разработка мероприятий по совершенствованию аттестации, которые повысят эффективность работы сотрудников компании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исследования</a:t>
            </a:r>
            <a:r>
              <a:rPr lang="ru-RU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зучить </a:t>
            </a:r>
            <a:r>
              <a:rPr lang="ru-RU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теоретические аспекты аттестации персонала как метода оценки сотрудников предприятия;</a:t>
            </a:r>
          </a:p>
          <a:p>
            <a:pPr marL="457200" indent="-457200">
              <a:buFont typeface="+mj-lt"/>
              <a:buAutoNum type="arabicPeriod"/>
            </a:pPr>
            <a:r>
              <a:rPr lang="ru-RU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роанализировать </a:t>
            </a:r>
            <a:r>
              <a:rPr lang="ru-RU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современных методов аттестации персонала ПАО «Газпром газораспределение Нижний Новгород»;</a:t>
            </a:r>
          </a:p>
          <a:p>
            <a:pPr marL="457200" indent="-457200">
              <a:buFont typeface="+mj-lt"/>
              <a:buAutoNum type="arabicPeriod"/>
            </a:pPr>
            <a:r>
              <a:rPr lang="ru-RU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азработать </a:t>
            </a:r>
            <a:r>
              <a:rPr lang="ru-RU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по совершенствованию аттестации оценки  деятельности персонала в исследуемой организации;</a:t>
            </a:r>
          </a:p>
          <a:p>
            <a:pPr marL="457200" indent="-457200">
              <a:buFont typeface="+mj-lt"/>
              <a:buAutoNum type="arabicPeriod"/>
            </a:pPr>
            <a:r>
              <a:rPr lang="ru-RU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редставить </a:t>
            </a:r>
            <a:r>
              <a:rPr lang="ru-RU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социально-экономическое обоснование мероприятий по совершенствованию аттестации персонала в ПАО «Газпром газораспределение Нижний Новгород</a:t>
            </a:r>
            <a:r>
              <a:rPr lang="ru-RU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52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1097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работников ПАО «Газпром газораспределение Нижний Новгород</a:t>
            </a:r>
            <a:r>
              <a:rPr 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559626"/>
              </p:ext>
            </p:extLst>
          </p:nvPr>
        </p:nvGraphicFramePr>
        <p:xfrm>
          <a:off x="179512" y="1700807"/>
          <a:ext cx="8856986" cy="3701157"/>
        </p:xfrm>
        <a:graphic>
          <a:graphicData uri="http://schemas.openxmlformats.org/drawingml/2006/table">
            <a:tbl>
              <a:tblPr/>
              <a:tblGrid>
                <a:gridCol w="1472031"/>
                <a:gridCol w="848499"/>
                <a:gridCol w="839642"/>
                <a:gridCol w="839642"/>
                <a:gridCol w="841413"/>
                <a:gridCol w="841413"/>
                <a:gridCol w="678446"/>
                <a:gridCol w="671360"/>
                <a:gridCol w="671360"/>
                <a:gridCol w="669589"/>
                <a:gridCol w="483591"/>
              </a:tblGrid>
              <a:tr h="38857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Группа работников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Отклонение 2019 года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2017 г.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2018 г.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8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Рабочие и служащие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716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63,7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698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64,5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60,9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–93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–2,8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–75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6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Менеджеры высшего звена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185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16,5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15,7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–24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–0,8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6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Менеджеры среднего звена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19,8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239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23,4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8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1124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–60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11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603448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движения кадров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35336"/>
              </p:ext>
            </p:extLst>
          </p:nvPr>
        </p:nvGraphicFramePr>
        <p:xfrm>
          <a:off x="251519" y="548680"/>
          <a:ext cx="8640960" cy="6203077"/>
        </p:xfrm>
        <a:graphic>
          <a:graphicData uri="http://schemas.openxmlformats.org/drawingml/2006/table">
            <a:tbl>
              <a:tblPr/>
              <a:tblGrid>
                <a:gridCol w="3013967"/>
                <a:gridCol w="1183811"/>
                <a:gridCol w="1021362"/>
                <a:gridCol w="1239114"/>
                <a:gridCol w="1128509"/>
                <a:gridCol w="1054197"/>
              </a:tblGrid>
              <a:tr h="3564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Отклонение 2019 года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2017 г.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2018 г.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Коэффициент оборота по приему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0,18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–0,04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Коэффициент оборота по выбытию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0,18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Коэффициент текучести кадров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0,10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0,10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5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Коэффициент постоянства персонала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0,78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0,78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–0,03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–0,03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5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Численность принятых на работу, чел.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198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–12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–72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5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 Численность уволившихся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186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9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 Численность уволившихся по собственному желанию и за нарушение трудовой дисциплины, чел.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2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 Численность работников отработавших весь год, чел.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876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845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765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–111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–80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5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9.Среднесписочная численность, чел.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1124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1083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1023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–101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–60</a:t>
                      </a: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1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59432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задачи аттестации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24165577"/>
              </p:ext>
            </p:extLst>
          </p:nvPr>
        </p:nvGraphicFramePr>
        <p:xfrm>
          <a:off x="179512" y="764704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88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59432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аттестации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50814880"/>
              </p:ext>
            </p:extLst>
          </p:nvPr>
        </p:nvGraphicFramePr>
        <p:xfrm>
          <a:off x="323528" y="1484784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6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594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Шаги совершенствования процесса аттестации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20525154"/>
              </p:ext>
            </p:extLst>
          </p:nvPr>
        </p:nvGraphicFramePr>
        <p:xfrm>
          <a:off x="107504" y="980728"/>
          <a:ext cx="8856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342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20882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проведения аттестации в ПАО «Газпром газораспределение Нижний Новгород</a:t>
            </a:r>
            <a:r>
              <a:rPr lang="ru-RU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после учета рекомендаций по совершенствованию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03174"/>
              </p:ext>
            </p:extLst>
          </p:nvPr>
        </p:nvGraphicFramePr>
        <p:xfrm>
          <a:off x="395536" y="2348882"/>
          <a:ext cx="8352928" cy="3312366"/>
        </p:xfrm>
        <a:graphic>
          <a:graphicData uri="http://schemas.openxmlformats.org/drawingml/2006/table">
            <a:tbl>
              <a:tblPr firstRow="1" firstCol="1" bandRow="1"/>
              <a:tblGrid>
                <a:gridCol w="2195308"/>
                <a:gridCol w="6157620"/>
              </a:tblGrid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Номер этапа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этапа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Первый этап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Ранговый метод оценки персонала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Второй этап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Тестирование сотрудников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Третий этап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аттестуемых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Четвертый этап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Обратная связь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4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154</TotalTime>
  <Words>622</Words>
  <Application>Microsoft Office PowerPoint</Application>
  <PresentationFormat>Экран (4:3)</PresentationFormat>
  <Paragraphs>186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Совершенствование методов аттестации персонала  (на примере ПАО «Газпром газораспределение Нижний Новгород»)</vt:lpstr>
      <vt:lpstr>Презентация PowerPoint</vt:lpstr>
      <vt:lpstr>Презентация PowerPoint</vt:lpstr>
      <vt:lpstr>Структура работников ПАО «Газпром газораспределение Нижний Новгород»</vt:lpstr>
      <vt:lpstr>Показатели движения кадров</vt:lpstr>
      <vt:lpstr>Основные задачи аттестации</vt:lpstr>
      <vt:lpstr>Этапы аттестации</vt:lpstr>
      <vt:lpstr>Шаги совершенствования процесса аттестации</vt:lpstr>
      <vt:lpstr>Этапы проведения аттестации в ПАО «Газпром газораспределение Нижний Новгород» после учета рекомендаций по совершенствованию</vt:lpstr>
      <vt:lpstr>Калькуляция затрат на внедрение рекомендаций по совершенствованию системы аттестации персонала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Краеведческие знания на уроках литературного чтения и во внеклассной работе как средство патриотического воспитания младших школьников</dc:title>
  <dc:creator>ВИН 10</dc:creator>
  <cp:lastModifiedBy>lenovo</cp:lastModifiedBy>
  <cp:revision>34</cp:revision>
  <dcterms:created xsi:type="dcterms:W3CDTF">2020-12-07T15:03:59Z</dcterms:created>
  <dcterms:modified xsi:type="dcterms:W3CDTF">2021-01-13T10:44:37Z</dcterms:modified>
</cp:coreProperties>
</file>