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7" r:id="rId4"/>
    <p:sldId id="268" r:id="rId5"/>
    <p:sldId id="270" r:id="rId6"/>
    <p:sldId id="271" r:id="rId7"/>
    <p:sldId id="272" r:id="rId8"/>
    <p:sldId id="273" r:id="rId9"/>
    <p:sldId id="27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68" autoAdjust="0"/>
    <p:restoredTop sz="94660"/>
  </p:normalViewPr>
  <p:slideViewPr>
    <p:cSldViewPr>
      <p:cViewPr varScale="1">
        <p:scale>
          <a:sx n="69" d="100"/>
          <a:sy n="69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Лист1!$A$7</c:f>
              <c:strCache>
                <c:ptCount val="1"/>
                <c:pt idx="0">
                  <c:v>Федеральный бюджет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Лист1!$B$3:$D$3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Лист1!$B$7:$D$7</c:f>
              <c:numCache>
                <c:formatCode>General</c:formatCode>
                <c:ptCount val="3"/>
                <c:pt idx="0">
                  <c:v>2019898</c:v>
                </c:pt>
                <c:pt idx="1">
                  <c:v>1839755</c:v>
                </c:pt>
                <c:pt idx="2">
                  <c:v>2063537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94-4D8A-AC81-7C1D688BB720}"/>
            </c:ext>
          </c:extLst>
        </c:ser>
        <c:ser>
          <c:idx val="1"/>
          <c:order val="1"/>
          <c:tx>
            <c:strRef>
              <c:f>Лист1!$A$8</c:f>
              <c:strCache>
                <c:ptCount val="1"/>
                <c:pt idx="0">
                  <c:v>Консолидированный бюджет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Лист1!$B$3:$D$3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Лист1!$B$8:$D$8</c:f>
              <c:numCache>
                <c:formatCode>General</c:formatCode>
                <c:ptCount val="3"/>
                <c:pt idx="0">
                  <c:v>4586084</c:v>
                </c:pt>
                <c:pt idx="1">
                  <c:v>4491488</c:v>
                </c:pt>
                <c:pt idx="2">
                  <c:v>4840685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B94-4D8A-AC81-7C1D688BB720}"/>
            </c:ext>
          </c:extLst>
        </c:ser>
        <c:ser>
          <c:idx val="2"/>
          <c:order val="2"/>
          <c:tx>
            <c:strRef>
              <c:f>Лист1!$A$9</c:f>
              <c:strCache>
                <c:ptCount val="1"/>
                <c:pt idx="0">
                  <c:v>Региональный бюджет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Лист1!$B$3:$D$3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Лист1!$B$9:$D$9</c:f>
              <c:numCache>
                <c:formatCode>General</c:formatCode>
                <c:ptCount val="3"/>
                <c:pt idx="0">
                  <c:v>3457461</c:v>
                </c:pt>
                <c:pt idx="1">
                  <c:v>3301379</c:v>
                </c:pt>
                <c:pt idx="2">
                  <c:v>3559193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B94-4D8A-AC81-7C1D688BB720}"/>
            </c:ext>
          </c:extLst>
        </c:ser>
        <c:ser>
          <c:idx val="3"/>
          <c:order val="3"/>
          <c:tx>
            <c:strRef>
              <c:f>Лист1!$A$10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Лист1!$B$3:$D$3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Лист1!$B$10:$D$10</c:f>
              <c:numCache>
                <c:formatCode>General</c:formatCode>
                <c:ptCount val="3"/>
                <c:pt idx="0">
                  <c:v>1128623</c:v>
                </c:pt>
                <c:pt idx="1">
                  <c:v>1190109</c:v>
                </c:pt>
                <c:pt idx="2">
                  <c:v>1281492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B94-4D8A-AC81-7C1D688BB7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2401024"/>
        <c:axId val="152402560"/>
        <c:axId val="0"/>
      </c:bar3DChart>
      <c:catAx>
        <c:axId val="15240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52402560"/>
        <c:crosses val="autoZero"/>
        <c:auto val="1"/>
        <c:lblAlgn val="ctr"/>
        <c:lblOffset val="100"/>
        <c:noMultiLvlLbl val="0"/>
      </c:catAx>
      <c:valAx>
        <c:axId val="15240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52401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 algn="ctr">
              <a:defRPr/>
            </a:pPr>
            <a:r>
              <a:rPr lang="ru-RU"/>
              <a:t>Динамика показателей совокупной налоговой задолженности по РФ.</a:t>
            </a:r>
          </a:p>
        </c:rich>
      </c:tx>
      <c:layout/>
      <c:overlay val="0"/>
      <c:spPr>
        <a:noFill/>
        <a:ln w="25374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Недоимка</c:v>
                </c:pt>
              </c:strCache>
            </c:strRef>
          </c:tx>
          <c:spPr>
            <a:pattFill prst="pct50">
              <a:fgClr>
                <a:sysClr val="windowText" lastClr="000000"/>
              </a:fgClr>
              <a:bgClr>
                <a:schemeClr val="bg1"/>
              </a:bgClr>
            </a:pattFill>
            <a:ln w="9513" cap="flat" cmpd="sng" algn="ctr">
              <a:solidFill>
                <a:schemeClr val="tx1"/>
              </a:solidFill>
              <a:round/>
            </a:ln>
            <a:effectLst/>
          </c:spPr>
          <c:invertIfNegative val="0"/>
          <c:dPt>
            <c:idx val="1"/>
            <c:invertIfNegative val="0"/>
            <c:bubble3D val="0"/>
            <c:spPr>
              <a:pattFill prst="pct50">
                <a:fgClr>
                  <a:sysClr val="windowText" lastClr="000000"/>
                </a:fgClr>
                <a:bgClr>
                  <a:schemeClr val="bg1"/>
                </a:bgClr>
              </a:pattFill>
              <a:ln w="9513" cap="flat" cmpd="sng" algn="ctr">
                <a:solidFill>
                  <a:schemeClr val="tx1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917-478A-9E3A-A574961312BD}"/>
              </c:ext>
            </c:extLst>
          </c:dPt>
          <c:dLbls>
            <c:dLbl>
              <c:idx val="1"/>
              <c:layout>
                <c:manualLayout>
                  <c:x val="-4.0201077496891877E-2"/>
                  <c:y val="1.03723714863510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17-478A-9E3A-A574961312BD}"/>
                </c:ext>
              </c:extLst>
            </c:dLbl>
            <c:spPr>
              <a:noFill/>
              <a:ln w="25374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0" formatCode="#,##0">
                  <c:v>346269</c:v>
                </c:pt>
                <c:pt idx="1">
                  <c:v>384939.5</c:v>
                </c:pt>
                <c:pt idx="2" formatCode="#,##0">
                  <c:v>430316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917-478A-9E3A-A574961312B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Урегулированная задолженность </c:v>
                </c:pt>
              </c:strCache>
            </c:strRef>
          </c:tx>
          <c:spPr>
            <a:pattFill prst="ltUpDiag">
              <a:fgClr>
                <a:schemeClr val="tx1"/>
              </a:fgClr>
              <a:bgClr>
                <a:schemeClr val="bg1"/>
              </a:bgClr>
            </a:pattFill>
            <a:ln w="9513" cap="flat" cmpd="sng" algn="ctr">
              <a:solidFill>
                <a:schemeClr val="tx1"/>
              </a:solidFill>
              <a:round/>
            </a:ln>
            <a:effectLst/>
          </c:spPr>
          <c:invertIfNegative val="0"/>
          <c:dLbls>
            <c:spPr>
              <a:noFill/>
              <a:ln w="25374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Лист1!$C$2:$C$5</c:f>
              <c:numCache>
                <c:formatCode>#,##0</c:formatCode>
                <c:ptCount val="4"/>
                <c:pt idx="0">
                  <c:v>376551</c:v>
                </c:pt>
                <c:pt idx="1">
                  <c:v>380398</c:v>
                </c:pt>
                <c:pt idx="2">
                  <c:v>363328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917-478A-9E3A-A574961312B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Задолженность невозможная к взысканию</c:v>
                </c:pt>
              </c:strCache>
            </c:strRef>
          </c:tx>
          <c:spPr>
            <a:pattFill prst="pct70">
              <a:fgClr>
                <a:sysClr val="windowText" lastClr="000000"/>
              </a:fgClr>
              <a:bgClr>
                <a:schemeClr val="bg1"/>
              </a:bgClr>
            </a:pattFill>
            <a:ln w="9513" cap="flat" cmpd="sng" algn="ctr">
              <a:solidFill>
                <a:schemeClr val="tx1"/>
              </a:solidFill>
              <a:round/>
            </a:ln>
            <a:effectLst/>
          </c:spPr>
          <c:invertIfNegative val="0"/>
          <c:dLbls>
            <c:spPr>
              <a:noFill/>
              <a:ln w="25374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Лист1!$D$2:$D$5</c:f>
              <c:numCache>
                <c:formatCode>#,##0</c:formatCode>
                <c:ptCount val="4"/>
                <c:pt idx="0">
                  <c:v>9330</c:v>
                </c:pt>
                <c:pt idx="1">
                  <c:v>8139</c:v>
                </c:pt>
                <c:pt idx="2">
                  <c:v>10970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917-478A-9E3A-A574961312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2485248"/>
        <c:axId val="42486784"/>
      </c:barChart>
      <c:catAx>
        <c:axId val="424852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2486784"/>
        <c:crosses val="autoZero"/>
        <c:auto val="1"/>
        <c:lblAlgn val="ctr"/>
        <c:lblOffset val="100"/>
        <c:noMultiLvlLbl val="0"/>
      </c:catAx>
      <c:valAx>
        <c:axId val="4248678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42485248"/>
        <c:crosses val="autoZero"/>
        <c:crossBetween val="between"/>
      </c:valAx>
      <c:spPr>
        <a:noFill/>
        <a:ln w="25374">
          <a:noFill/>
        </a:ln>
      </c:spPr>
    </c:plotArea>
    <c:legend>
      <c:legendPos val="b"/>
      <c:layout/>
      <c:overlay val="0"/>
      <c:spPr>
        <a:noFill/>
        <a:ln w="25374">
          <a:noFill/>
        </a:ln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13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pattFill prst="pct5">
              <a:fgClr>
                <a:sysClr val="windowText" lastClr="000000"/>
              </a:fgClr>
              <a:bgClr>
                <a:schemeClr val="bg1"/>
              </a:bgClr>
            </a:pattFill>
            <a:ln w="0">
              <a:solidFill>
                <a:schemeClr val="bg2">
                  <a:lumMod val="10000"/>
                </a:schemeClr>
              </a:solidFill>
            </a:ln>
          </c:spPr>
          <c:dPt>
            <c:idx val="0"/>
            <c:bubble3D val="0"/>
            <c:explosion val="8"/>
            <c:spPr>
              <a:pattFill prst="ltVert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 w="0">
                <a:solidFill>
                  <a:srgbClr val="E7E6E6">
                    <a:lumMod val="10000"/>
                    <a:alpha val="90000"/>
                  </a:srgb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D22-42B4-A69F-E23021E46CFC}"/>
              </c:ext>
            </c:extLst>
          </c:dPt>
          <c:dPt>
            <c:idx val="1"/>
            <c:bubble3D val="0"/>
            <c:explosion val="8"/>
            <c:spPr>
              <a:pattFill prst="pct50">
                <a:fgClr>
                  <a:sysClr val="windowText" lastClr="000000"/>
                </a:fgClr>
                <a:bgClr>
                  <a:schemeClr val="bg1"/>
                </a:bgClr>
              </a:pattFill>
              <a:ln w="0">
                <a:solidFill>
                  <a:schemeClr val="bg2">
                    <a:lumMod val="1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D22-42B4-A69F-E23021E46CFC}"/>
              </c:ext>
            </c:extLst>
          </c:dPt>
          <c:dPt>
            <c:idx val="2"/>
            <c:bubble3D val="0"/>
            <c:explosion val="18"/>
            <c:spPr>
              <a:pattFill prst="ltUpDiag">
                <a:fgClr>
                  <a:sysClr val="windowText" lastClr="000000"/>
                </a:fgClr>
                <a:bgClr>
                  <a:schemeClr val="bg1"/>
                </a:bgClr>
              </a:pattFill>
              <a:ln w="0">
                <a:solidFill>
                  <a:schemeClr val="bg2">
                    <a:lumMod val="1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D22-42B4-A69F-E23021E46CFC}"/>
              </c:ext>
            </c:extLst>
          </c:dPt>
          <c:dPt>
            <c:idx val="3"/>
            <c:bubble3D val="0"/>
            <c:spPr>
              <a:pattFill prst="ltHorz">
                <a:fgClr>
                  <a:sysClr val="windowText" lastClr="000000"/>
                </a:fgClr>
                <a:bgClr>
                  <a:schemeClr val="bg1"/>
                </a:bgClr>
              </a:pattFill>
              <a:ln w="0">
                <a:solidFill>
                  <a:schemeClr val="bg2">
                    <a:lumMod val="1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D22-42B4-A69F-E23021E46CFC}"/>
              </c:ext>
            </c:extLst>
          </c:dPt>
          <c:dLbls>
            <c:dLbl>
              <c:idx val="3"/>
              <c:layout>
                <c:manualLayout>
                  <c:x val="9.6618357487921816E-3"/>
                  <c:y val="-9.73236009732360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D22-42B4-A69F-E23021E46CFC}"/>
                </c:ext>
              </c:extLst>
            </c:dLbl>
            <c:spPr>
              <a:noFill/>
              <a:ln w="25386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17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Ликвидированные организации.</c:v>
                </c:pt>
                <c:pt idx="1">
                  <c:v>ИП,признаные банкротами</c:v>
                </c:pt>
                <c:pt idx="2">
                  <c:v>Истечение срока задолженности</c:v>
                </c:pt>
                <c:pt idx="3">
                  <c:v>"Зависшие платежи"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0.87</c:v>
                </c:pt>
                <c:pt idx="1">
                  <c:v>0.03</c:v>
                </c:pt>
                <c:pt idx="2">
                  <c:v>0.08</c:v>
                </c:pt>
                <c:pt idx="3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7D22-42B4-A69F-E23021E46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6">
          <a:noFill/>
        </a:ln>
      </c:spPr>
    </c:plotArea>
    <c:legend>
      <c:legendPos val="t"/>
      <c:layout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>
          <a:solidFill>
            <a:schemeClr val="dk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7890437492104937E-2"/>
          <c:y val="5.0493458801927932E-2"/>
          <c:w val="0.86718650237475092"/>
          <c:h val="0.568687188143253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Годы</c:v>
                </c:pt>
              </c:strCache>
            </c:strRef>
          </c:tx>
          <c:spPr>
            <a:pattFill prst="pct50">
              <a:fgClr>
                <a:sysClr val="windowText" lastClr="000000"/>
              </a:fgClr>
              <a:bgClr>
                <a:schemeClr val="bg1"/>
              </a:bgClr>
            </a:pattFill>
            <a:ln w="6350"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2018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A62-4CFB-8D2A-6DD18880AB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2">
                  <c:v>1</c:v>
                </c:pt>
                <c:pt idx="3">
                  <c:v>Всего</c:v>
                </c:pt>
                <c:pt idx="4">
                  <c:v>Налоговые доходы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1">
                  <c:v>2017</c:v>
                </c:pt>
                <c:pt idx="2">
                  <c:v>2</c:v>
                </c:pt>
                <c:pt idx="3">
                  <c:v>6601982</c:v>
                </c:pt>
                <c:pt idx="4">
                  <c:v>3781334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DDD-4DE1-B6D5-9AAAEBFD00F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spPr>
            <a:pattFill prst="ltDnDiag">
              <a:fgClr>
                <a:sysClr val="windowText" lastClr="000000"/>
              </a:fgClr>
              <a:bgClr>
                <a:schemeClr val="bg1"/>
              </a:bgClr>
            </a:pattFill>
            <a:ln w="6350"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2019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62-4CFB-8D2A-6DD18880AB20}"/>
                </c:ext>
              </c:extLst>
            </c:dLbl>
            <c:dLbl>
              <c:idx val="2"/>
              <c:layout>
                <c:manualLayout>
                  <c:x val="4.8345273900848154E-2"/>
                  <c:y val="1.7119623368285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DDD-4DE1-B6D5-9AAAEBFD00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2">
                  <c:v>1</c:v>
                </c:pt>
                <c:pt idx="3">
                  <c:v>Всего</c:v>
                </c:pt>
                <c:pt idx="4">
                  <c:v>Налоговые доходы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1">
                  <c:v>2018</c:v>
                </c:pt>
                <c:pt idx="2">
                  <c:v>3</c:v>
                </c:pt>
                <c:pt idx="3">
                  <c:v>6331243</c:v>
                </c:pt>
                <c:pt idx="4">
                  <c:v>3808791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DDD-4DE1-B6D5-9AAAEBFD00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0"/>
        <c:axId val="146195200"/>
        <c:axId val="146197120"/>
      </c:barChart>
      <c:catAx>
        <c:axId val="1461952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6197120"/>
        <c:crosses val="autoZero"/>
        <c:auto val="1"/>
        <c:lblAlgn val="ctr"/>
        <c:lblOffset val="100"/>
        <c:noMultiLvlLbl val="0"/>
      </c:catAx>
      <c:valAx>
        <c:axId val="14619712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461952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>
          <a:solidFill>
            <a:schemeClr val="dk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420888"/>
            <a:ext cx="8640960" cy="1470025"/>
          </a:xfrm>
        </p:spPr>
        <p:txBody>
          <a:bodyPr>
            <a:noAutofit/>
          </a:bodyPr>
          <a:lstStyle/>
          <a:p>
            <a:r>
              <a:rPr lang="ru-RU" sz="3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взыскания задолженности по налогам и сборам организаций малого и среднего бизнеса (на примере УФНС по Ленинскому району города Ярославля)</a:t>
            </a:r>
            <a:endParaRPr lang="ru-RU" sz="3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17410" y="6209882"/>
            <a:ext cx="13591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Ярославль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13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967"/>
            <a:ext cx="8640960" cy="147002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13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264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исследования</a:t>
            </a:r>
            <a:r>
              <a:rPr lang="ru-RU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исследование теоретических основ механизма взыскания налоговой задолженности предприятий малого и среднего бизнеса, анализ уровня задолженности по налогам и сборам и разработка предложений по ее урегулированию.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исследования</a:t>
            </a:r>
            <a:r>
              <a:rPr lang="ru-RU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Раскрыть понятие налоговой задолженности, рассмотреть основные характеристики и условия её формирования.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Изучить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 взыскания задолженностей по налогам и сборам с субъектом малого и среднего предпринимательства.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Рассмотреть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изменение параметров налоговой обязанности: перенос сроков уплаты налогов.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Рассмотреть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характеристику деятельности объекта исследования.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Проанализировать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и структуру задолженности предприятий.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Предложить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 ликвидации задолженности по налогам и сборам, и пути их совершенствования.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45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71095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Организационная структура ФНС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0688"/>
            <a:ext cx="7128792" cy="60586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261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08720"/>
            <a:ext cx="9144000" cy="9109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юридических лиц и индивидуальных предпринимателей, сведения о которых содержатся в Едином реестре субъектов малого и среднего предпринимательства по Ярославской области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676920"/>
              </p:ext>
            </p:extLst>
          </p:nvPr>
        </p:nvGraphicFramePr>
        <p:xfrm>
          <a:off x="323528" y="2348880"/>
          <a:ext cx="8586563" cy="3137368"/>
        </p:xfrm>
        <a:graphic>
          <a:graphicData uri="http://schemas.openxmlformats.org/drawingml/2006/table">
            <a:tbl>
              <a:tblPr firstRow="1" firstCol="1" bandRow="1"/>
              <a:tblGrid>
                <a:gridCol w="2052490"/>
                <a:gridCol w="1242792"/>
                <a:gridCol w="1336943"/>
                <a:gridCol w="1280452"/>
                <a:gridCol w="1336943"/>
                <a:gridCol w="1336943"/>
              </a:tblGrid>
              <a:tr h="8159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Предприятия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683" marR="101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683" marR="101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683" marR="101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20.12.2020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683" marR="101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Изменение 2019/2018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683" marR="101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Изменение 2020/2019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683" marR="101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683" marR="1016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54750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683" marR="1016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50537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683" marR="1016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48 782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683" marR="1016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-4213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683" marR="101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-1755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683" marR="101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Микро предприятия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683" marR="1016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52046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683" marR="1016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48219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683" marR="1016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46 510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683" marR="1016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-3827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683" marR="101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-1709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683" marR="101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Малые предприятия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683" marR="1016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2536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683" marR="1016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2169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683" marR="1016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2 097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683" marR="1016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-367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683" marR="101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-72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683" marR="101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3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Средние предприятия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683" marR="1016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683" marR="1016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683" marR="1016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683" marR="10168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683" marR="101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683" marR="101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11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9" y="-27384"/>
            <a:ext cx="9144000" cy="1143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Налоговые поступления в бюджеты различных уровней, тыс. </a:t>
            </a:r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руб.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52900282"/>
              </p:ext>
            </p:extLst>
          </p:nvPr>
        </p:nvGraphicFramePr>
        <p:xfrm>
          <a:off x="251520" y="1268760"/>
          <a:ext cx="864096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312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" y="188640"/>
            <a:ext cx="91440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показателей совокупной налоговой задолженности</a:t>
            </a:r>
            <a:b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РФ за 2017-2019 гг., млн. </a:t>
            </a:r>
            <a:r>
              <a:rPr lang="ru-RU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172750"/>
              </p:ext>
            </p:extLst>
          </p:nvPr>
        </p:nvGraphicFramePr>
        <p:xfrm>
          <a:off x="179512" y="1412776"/>
          <a:ext cx="878497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880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9558" y="-24756"/>
            <a:ext cx="9144000" cy="1143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списанной задолженности по налогам в РФ за 2019 год, млн. руб.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0121429"/>
              </p:ext>
            </p:extLst>
          </p:nvPr>
        </p:nvGraphicFramePr>
        <p:xfrm>
          <a:off x="179512" y="1484784"/>
          <a:ext cx="871296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960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урегулированной задолженности по налогам по РФ и Ярославской области за 2019 год, млн. руб.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1488133"/>
              </p:ext>
            </p:extLst>
          </p:nvPr>
        </p:nvGraphicFramePr>
        <p:xfrm>
          <a:off x="107504" y="1484784"/>
          <a:ext cx="878497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342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378645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943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163</TotalTime>
  <Words>249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Особенности взыскания задолженности по налогам и сборам организаций малого и среднего бизнеса (на примере УФНС по Ленинскому району города Ярославля)</vt:lpstr>
      <vt:lpstr>Презентация PowerPoint</vt:lpstr>
      <vt:lpstr>Организационная структура ФНС</vt:lpstr>
      <vt:lpstr>Количество юридических лиц и индивидуальных предпринимателей, сведения о которых содержатся в Едином реестре субъектов малого и среднего предпринимательства по Ярославской области</vt:lpstr>
      <vt:lpstr>Налоговые поступления в бюджеты различных уровней, тыс. руб.</vt:lpstr>
      <vt:lpstr>Динамика показателей совокупной налоговой задолженности по РФ за 2017-2019 гг., млн. руб</vt:lpstr>
      <vt:lpstr>Структура списанной задолженности по налогам в РФ за 2019 год, млн. руб.</vt:lpstr>
      <vt:lpstr>Структура урегулированной задолженности по налогам по РФ и Ярославской области за 2019 год, млн. руб.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Краеведческие знания на уроках литературного чтения и во внеклассной работе как средство патриотического воспитания младших школьников</dc:title>
  <dc:creator>ВИН 10</dc:creator>
  <cp:lastModifiedBy>lenovo</cp:lastModifiedBy>
  <cp:revision>35</cp:revision>
  <dcterms:created xsi:type="dcterms:W3CDTF">2020-12-07T15:03:59Z</dcterms:created>
  <dcterms:modified xsi:type="dcterms:W3CDTF">2021-01-12T16:44:00Z</dcterms:modified>
</cp:coreProperties>
</file>